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86" r:id="rId2"/>
    <p:sldId id="294" r:id="rId3"/>
    <p:sldId id="320" r:id="rId4"/>
    <p:sldId id="321" r:id="rId5"/>
    <p:sldId id="301" r:id="rId6"/>
    <p:sldId id="285" r:id="rId7"/>
    <p:sldId id="295" r:id="rId8"/>
    <p:sldId id="296" r:id="rId9"/>
    <p:sldId id="308" r:id="rId10"/>
    <p:sldId id="309" r:id="rId11"/>
    <p:sldId id="310" r:id="rId12"/>
    <p:sldId id="313" r:id="rId13"/>
    <p:sldId id="323" r:id="rId14"/>
    <p:sldId id="322" r:id="rId15"/>
    <p:sldId id="315" r:id="rId16"/>
    <p:sldId id="314" r:id="rId17"/>
    <p:sldId id="324" r:id="rId18"/>
    <p:sldId id="318" r:id="rId19"/>
    <p:sldId id="317" r:id="rId20"/>
    <p:sldId id="297" r:id="rId21"/>
    <p:sldId id="298" r:id="rId22"/>
    <p:sldId id="299" r:id="rId23"/>
    <p:sldId id="303" r:id="rId24"/>
    <p:sldId id="300" r:id="rId25"/>
    <p:sldId id="302" r:id="rId26"/>
    <p:sldId id="293" r:id="rId27"/>
    <p:sldId id="306" r:id="rId28"/>
    <p:sldId id="305" r:id="rId29"/>
    <p:sldId id="283" r:id="rId30"/>
    <p:sldId id="304" r:id="rId31"/>
    <p:sldId id="287" r:id="rId32"/>
    <p:sldId id="288" r:id="rId33"/>
    <p:sldId id="289" r:id="rId34"/>
    <p:sldId id="290" r:id="rId35"/>
    <p:sldId id="291" r:id="rId36"/>
    <p:sldId id="312" r:id="rId37"/>
    <p:sldId id="256" r:id="rId38"/>
    <p:sldId id="259" r:id="rId39"/>
    <p:sldId id="260" r:id="rId40"/>
    <p:sldId id="280" r:id="rId41"/>
    <p:sldId id="262" r:id="rId42"/>
    <p:sldId id="264" r:id="rId43"/>
    <p:sldId id="265" r:id="rId44"/>
    <p:sldId id="282" r:id="rId45"/>
    <p:sldId id="267" r:id="rId46"/>
    <p:sldId id="271" r:id="rId47"/>
    <p:sldId id="273" r:id="rId48"/>
    <p:sldId id="276" r:id="rId49"/>
    <p:sldId id="277" r:id="rId50"/>
    <p:sldId id="292" r:id="rId51"/>
    <p:sldId id="278" r:id="rId52"/>
    <p:sldId id="284" r:id="rId53"/>
    <p:sldId id="325" r:id="rId5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86" d="100"/>
          <a:sy n="86" d="100"/>
        </p:scale>
        <p:origin x="15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035B9-6C28-4C0F-A3A3-A0A0B492C9AB}" type="datetimeFigureOut">
              <a:rPr lang="cs-CZ" smtClean="0"/>
              <a:t>9. 3. 2018</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3992D-70EE-4CEA-8F8A-C7534CD86335}" type="slidenum">
              <a:rPr lang="cs-CZ" smtClean="0"/>
              <a:t>‹#›</a:t>
            </a:fld>
            <a:endParaRPr lang="cs-CZ"/>
          </a:p>
        </p:txBody>
      </p:sp>
    </p:spTree>
    <p:extLst>
      <p:ext uri="{BB962C8B-B14F-4D97-AF65-F5344CB8AC3E}">
        <p14:creationId xmlns:p14="http://schemas.microsoft.com/office/powerpoint/2010/main" val="205369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CD0BA1B5-2BA0-4A2D-AE43-DE43BA2AF9D3}" type="slidenum">
              <a:rPr lang="cs-CZ" smtClean="0"/>
              <a:pPr/>
              <a:t>13</a:t>
            </a:fld>
            <a:endParaRPr lang="cs-CZ" dirty="0"/>
          </a:p>
        </p:txBody>
      </p:sp>
    </p:spTree>
    <p:extLst>
      <p:ext uri="{BB962C8B-B14F-4D97-AF65-F5344CB8AC3E}">
        <p14:creationId xmlns:p14="http://schemas.microsoft.com/office/powerpoint/2010/main" val="2900026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CD0BA1B5-2BA0-4A2D-AE43-DE43BA2AF9D3}" type="slidenum">
              <a:rPr lang="cs-CZ" smtClean="0"/>
              <a:pPr/>
              <a:t>19</a:t>
            </a:fld>
            <a:endParaRPr lang="cs-CZ" dirty="0"/>
          </a:p>
        </p:txBody>
      </p:sp>
    </p:spTree>
    <p:extLst>
      <p:ext uri="{BB962C8B-B14F-4D97-AF65-F5344CB8AC3E}">
        <p14:creationId xmlns:p14="http://schemas.microsoft.com/office/powerpoint/2010/main" val="2048220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C844994B-4AC7-47F2-9642-463BE370C460}" type="datetimeFigureOut">
              <a:rPr lang="cs-CZ" smtClean="0"/>
              <a:t>9. 3. 2018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766134B-4ECC-4B03-9657-050F07F961F0}" type="slidenum">
              <a:rPr lang="cs-CZ" smtClean="0"/>
              <a:t>‹#›</a:t>
            </a:fld>
            <a:endParaRPr lang="cs-CZ"/>
          </a:p>
        </p:txBody>
      </p:sp>
    </p:spTree>
    <p:extLst>
      <p:ext uri="{BB962C8B-B14F-4D97-AF65-F5344CB8AC3E}">
        <p14:creationId xmlns:p14="http://schemas.microsoft.com/office/powerpoint/2010/main" val="4244992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844994B-4AC7-47F2-9642-463BE370C460}" type="datetimeFigureOut">
              <a:rPr lang="cs-CZ" smtClean="0"/>
              <a:t>9. 3. 2018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766134B-4ECC-4B03-9657-050F07F961F0}" type="slidenum">
              <a:rPr lang="cs-CZ" smtClean="0"/>
              <a:t>‹#›</a:t>
            </a:fld>
            <a:endParaRPr lang="cs-CZ"/>
          </a:p>
        </p:txBody>
      </p:sp>
    </p:spTree>
    <p:extLst>
      <p:ext uri="{BB962C8B-B14F-4D97-AF65-F5344CB8AC3E}">
        <p14:creationId xmlns:p14="http://schemas.microsoft.com/office/powerpoint/2010/main" val="1412188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844994B-4AC7-47F2-9642-463BE370C460}" type="datetimeFigureOut">
              <a:rPr lang="cs-CZ" smtClean="0"/>
              <a:t>9. 3. 2018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766134B-4ECC-4B03-9657-050F07F961F0}" type="slidenum">
              <a:rPr lang="cs-CZ" smtClean="0"/>
              <a:t>‹#›</a:t>
            </a:fld>
            <a:endParaRPr lang="cs-CZ"/>
          </a:p>
        </p:txBody>
      </p:sp>
    </p:spTree>
    <p:extLst>
      <p:ext uri="{BB962C8B-B14F-4D97-AF65-F5344CB8AC3E}">
        <p14:creationId xmlns:p14="http://schemas.microsoft.com/office/powerpoint/2010/main" val="196824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844994B-4AC7-47F2-9642-463BE370C460}" type="datetimeFigureOut">
              <a:rPr lang="cs-CZ" smtClean="0"/>
              <a:t>9. 3. 2018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766134B-4ECC-4B03-9657-050F07F961F0}" type="slidenum">
              <a:rPr lang="cs-CZ" smtClean="0"/>
              <a:t>‹#›</a:t>
            </a:fld>
            <a:endParaRPr lang="cs-CZ"/>
          </a:p>
        </p:txBody>
      </p:sp>
    </p:spTree>
    <p:extLst>
      <p:ext uri="{BB962C8B-B14F-4D97-AF65-F5344CB8AC3E}">
        <p14:creationId xmlns:p14="http://schemas.microsoft.com/office/powerpoint/2010/main" val="4222460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C844994B-4AC7-47F2-9642-463BE370C460}" type="datetimeFigureOut">
              <a:rPr lang="cs-CZ" smtClean="0"/>
              <a:t>9. 3. 2018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766134B-4ECC-4B03-9657-050F07F961F0}" type="slidenum">
              <a:rPr lang="cs-CZ" smtClean="0"/>
              <a:t>‹#›</a:t>
            </a:fld>
            <a:endParaRPr lang="cs-CZ"/>
          </a:p>
        </p:txBody>
      </p:sp>
    </p:spTree>
    <p:extLst>
      <p:ext uri="{BB962C8B-B14F-4D97-AF65-F5344CB8AC3E}">
        <p14:creationId xmlns:p14="http://schemas.microsoft.com/office/powerpoint/2010/main" val="2807736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844994B-4AC7-47F2-9642-463BE370C460}" type="datetimeFigureOut">
              <a:rPr lang="cs-CZ" smtClean="0"/>
              <a:t>9. 3. 2018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766134B-4ECC-4B03-9657-050F07F961F0}" type="slidenum">
              <a:rPr lang="cs-CZ" smtClean="0"/>
              <a:t>‹#›</a:t>
            </a:fld>
            <a:endParaRPr lang="cs-CZ"/>
          </a:p>
        </p:txBody>
      </p:sp>
    </p:spTree>
    <p:extLst>
      <p:ext uri="{BB962C8B-B14F-4D97-AF65-F5344CB8AC3E}">
        <p14:creationId xmlns:p14="http://schemas.microsoft.com/office/powerpoint/2010/main" val="1127089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844994B-4AC7-47F2-9642-463BE370C460}" type="datetimeFigureOut">
              <a:rPr lang="cs-CZ" smtClean="0"/>
              <a:t>9. 3. 2018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3766134B-4ECC-4B03-9657-050F07F961F0}" type="slidenum">
              <a:rPr lang="cs-CZ" smtClean="0"/>
              <a:t>‹#›</a:t>
            </a:fld>
            <a:endParaRPr lang="cs-CZ"/>
          </a:p>
        </p:txBody>
      </p:sp>
    </p:spTree>
    <p:extLst>
      <p:ext uri="{BB962C8B-B14F-4D97-AF65-F5344CB8AC3E}">
        <p14:creationId xmlns:p14="http://schemas.microsoft.com/office/powerpoint/2010/main" val="3832214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C844994B-4AC7-47F2-9642-463BE370C460}" type="datetimeFigureOut">
              <a:rPr lang="cs-CZ" smtClean="0"/>
              <a:t>9. 3. 2018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3766134B-4ECC-4B03-9657-050F07F961F0}" type="slidenum">
              <a:rPr lang="cs-CZ" smtClean="0"/>
              <a:t>‹#›</a:t>
            </a:fld>
            <a:endParaRPr lang="cs-CZ"/>
          </a:p>
        </p:txBody>
      </p:sp>
    </p:spTree>
    <p:extLst>
      <p:ext uri="{BB962C8B-B14F-4D97-AF65-F5344CB8AC3E}">
        <p14:creationId xmlns:p14="http://schemas.microsoft.com/office/powerpoint/2010/main" val="1172618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844994B-4AC7-47F2-9642-463BE370C460}" type="datetimeFigureOut">
              <a:rPr lang="cs-CZ" smtClean="0"/>
              <a:t>9. 3. 2018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3766134B-4ECC-4B03-9657-050F07F961F0}" type="slidenum">
              <a:rPr lang="cs-CZ" smtClean="0"/>
              <a:t>‹#›</a:t>
            </a:fld>
            <a:endParaRPr lang="cs-CZ"/>
          </a:p>
        </p:txBody>
      </p:sp>
    </p:spTree>
    <p:extLst>
      <p:ext uri="{BB962C8B-B14F-4D97-AF65-F5344CB8AC3E}">
        <p14:creationId xmlns:p14="http://schemas.microsoft.com/office/powerpoint/2010/main" val="805117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844994B-4AC7-47F2-9642-463BE370C460}" type="datetimeFigureOut">
              <a:rPr lang="cs-CZ" smtClean="0"/>
              <a:t>9. 3. 2018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766134B-4ECC-4B03-9657-050F07F961F0}" type="slidenum">
              <a:rPr lang="cs-CZ" smtClean="0"/>
              <a:t>‹#›</a:t>
            </a:fld>
            <a:endParaRPr lang="cs-CZ"/>
          </a:p>
        </p:txBody>
      </p:sp>
    </p:spTree>
    <p:extLst>
      <p:ext uri="{BB962C8B-B14F-4D97-AF65-F5344CB8AC3E}">
        <p14:creationId xmlns:p14="http://schemas.microsoft.com/office/powerpoint/2010/main" val="42479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844994B-4AC7-47F2-9642-463BE370C460}" type="datetimeFigureOut">
              <a:rPr lang="cs-CZ" smtClean="0"/>
              <a:t>9. 3. 2018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766134B-4ECC-4B03-9657-050F07F961F0}" type="slidenum">
              <a:rPr lang="cs-CZ" smtClean="0"/>
              <a:t>‹#›</a:t>
            </a:fld>
            <a:endParaRPr lang="cs-CZ"/>
          </a:p>
        </p:txBody>
      </p:sp>
    </p:spTree>
    <p:extLst>
      <p:ext uri="{BB962C8B-B14F-4D97-AF65-F5344CB8AC3E}">
        <p14:creationId xmlns:p14="http://schemas.microsoft.com/office/powerpoint/2010/main" val="3943128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44994B-4AC7-47F2-9642-463BE370C460}" type="datetimeFigureOut">
              <a:rPr lang="cs-CZ" smtClean="0"/>
              <a:t>9. 3. 2018</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6134B-4ECC-4B03-9657-050F07F961F0}" type="slidenum">
              <a:rPr lang="cs-CZ" smtClean="0"/>
              <a:t>‹#›</a:t>
            </a:fld>
            <a:endParaRPr lang="cs-CZ"/>
          </a:p>
        </p:txBody>
      </p:sp>
    </p:spTree>
    <p:extLst>
      <p:ext uri="{BB962C8B-B14F-4D97-AF65-F5344CB8AC3E}">
        <p14:creationId xmlns:p14="http://schemas.microsoft.com/office/powerpoint/2010/main" val="1402431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talent-nadani.cz/" TargetMode="External"/><Relationship Id="rId2" Type="http://schemas.openxmlformats.org/officeDocument/2006/relationships/hyperlink" Target="http://www.world-gifted.org/"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www.cbttravel.cz/"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emeraldinsight.com/author/Laine,+Sonja" TargetMode="External"/><Relationship Id="rId2" Type="http://schemas.openxmlformats.org/officeDocument/2006/relationships/hyperlink" Target="http://www.emeraldinsight.com/author/Tirri,+Kirs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worldgifted2015.com/" TargetMode="External"/><Relationship Id="rId2" Type="http://schemas.openxmlformats.org/officeDocument/2006/relationships/hyperlink" Target="http://sengifted.org/archives/articles/an-interview-with-roland-s-persson-the-talent-of-being-inconvenien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ceskatelevize.cz/porady/1098528273-krestansky-magazin/211562215600011/"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www.dedenik.cz/"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mailto:vondrakova@gmail.com" TargetMode="External"/><Relationship Id="rId2" Type="http://schemas.openxmlformats.org/officeDocument/2006/relationships/hyperlink" Target="http://www.talent-nadani.cz/" TargetMode="Externa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 y="484910"/>
            <a:ext cx="11734215" cy="2605240"/>
          </a:xfrm>
        </p:spPr>
        <p:txBody>
          <a:bodyPr>
            <a:normAutofit fontScale="90000"/>
          </a:bodyPr>
          <a:lstStyle/>
          <a:p>
            <a:pPr algn="ctr"/>
            <a:r>
              <a:rPr lang="cs-CZ" sz="3600" b="1" dirty="0">
                <a:solidFill>
                  <a:srgbClr val="0070C0"/>
                </a:solidFill>
              </a:rPr>
              <a:t>7. Konference Společnosti pro talent a nadání </a:t>
            </a:r>
            <a:r>
              <a:rPr lang="cs-CZ" sz="3600" b="1" dirty="0" smtClean="0">
                <a:solidFill>
                  <a:srgbClr val="0070C0"/>
                </a:solidFill>
              </a:rPr>
              <a:t>/</a:t>
            </a:r>
            <a:r>
              <a:rPr lang="cs-CZ" sz="3600" b="1" dirty="0" err="1" smtClean="0">
                <a:solidFill>
                  <a:srgbClr val="0070C0"/>
                </a:solidFill>
              </a:rPr>
              <a:t>STaN</a:t>
            </a:r>
            <a:r>
              <a:rPr lang="cs-CZ" sz="3600" b="1" dirty="0" smtClean="0">
                <a:solidFill>
                  <a:srgbClr val="0070C0"/>
                </a:solidFill>
              </a:rPr>
              <a:t>/</a:t>
            </a:r>
            <a:br>
              <a:rPr lang="cs-CZ" sz="3600" b="1" dirty="0" smtClean="0">
                <a:solidFill>
                  <a:srgbClr val="0070C0"/>
                </a:solidFill>
              </a:rPr>
            </a:br>
            <a:r>
              <a:rPr lang="cs-CZ" sz="2700" b="1" dirty="0" smtClean="0">
                <a:solidFill>
                  <a:srgbClr val="0070C0"/>
                </a:solidFill>
              </a:rPr>
              <a:t>6</a:t>
            </a:r>
            <a:r>
              <a:rPr lang="cs-CZ" sz="2700" b="1" dirty="0">
                <a:solidFill>
                  <a:srgbClr val="0070C0"/>
                </a:solidFill>
              </a:rPr>
              <a:t>. listopadu </a:t>
            </a:r>
            <a:r>
              <a:rPr lang="cs-CZ" sz="2700" b="1" dirty="0" smtClean="0">
                <a:solidFill>
                  <a:srgbClr val="0070C0"/>
                </a:solidFill>
              </a:rPr>
              <a:t>2017,   </a:t>
            </a:r>
            <a:r>
              <a:rPr lang="cs-CZ" sz="2700" b="1" dirty="0">
                <a:solidFill>
                  <a:srgbClr val="0070C0"/>
                </a:solidFill>
              </a:rPr>
              <a:t>Obřadní síň radnice Prahy 13 </a:t>
            </a:r>
            <a:r>
              <a:rPr lang="cs-CZ" sz="2700" b="1" dirty="0" smtClean="0">
                <a:solidFill>
                  <a:srgbClr val="0070C0"/>
                </a:solidFill>
              </a:rPr>
              <a:t/>
            </a:r>
            <a:br>
              <a:rPr lang="cs-CZ" sz="2700" b="1" dirty="0" smtClean="0">
                <a:solidFill>
                  <a:srgbClr val="0070C0"/>
                </a:solidFill>
              </a:rPr>
            </a:br>
            <a:r>
              <a:rPr lang="cs-CZ" sz="2700" b="1" dirty="0" smtClean="0">
                <a:solidFill>
                  <a:srgbClr val="0070C0"/>
                </a:solidFill>
              </a:rPr>
              <a:t/>
            </a:r>
            <a:br>
              <a:rPr lang="cs-CZ" sz="2700" b="1" dirty="0" smtClean="0">
                <a:solidFill>
                  <a:srgbClr val="0070C0"/>
                </a:solidFill>
              </a:rPr>
            </a:br>
            <a:r>
              <a:rPr lang="cs-CZ" sz="1000" b="1" dirty="0" smtClean="0">
                <a:solidFill>
                  <a:srgbClr val="0070C0"/>
                </a:solidFill>
              </a:rPr>
              <a:t/>
            </a:r>
            <a:br>
              <a:rPr lang="cs-CZ" sz="1000" b="1" dirty="0" smtClean="0">
                <a:solidFill>
                  <a:srgbClr val="0070C0"/>
                </a:solidFill>
              </a:rPr>
            </a:br>
            <a:r>
              <a:rPr lang="cs-CZ" sz="3100" dirty="0" smtClean="0">
                <a:solidFill>
                  <a:srgbClr val="C00000"/>
                </a:solidFill>
                <a:effectLst>
                  <a:outerShdw blurRad="38100" dist="38100" dir="2700000" algn="tl">
                    <a:srgbClr val="000000">
                      <a:alpha val="43137"/>
                    </a:srgbClr>
                  </a:outerShdw>
                </a:effectLst>
              </a:rPr>
              <a:t>“</a:t>
            </a:r>
            <a:r>
              <a:rPr lang="cs-CZ" sz="3100" dirty="0">
                <a:solidFill>
                  <a:srgbClr val="C00000"/>
                </a:solidFill>
                <a:effectLst>
                  <a:outerShdw blurRad="38100" dist="38100" dir="2700000" algn="tl">
                    <a:srgbClr val="000000">
                      <a:alpha val="43137"/>
                    </a:srgbClr>
                  </a:outerShdw>
                </a:effectLst>
              </a:rPr>
              <a:t>Vítejte v Americe?“ </a:t>
            </a:r>
            <a:r>
              <a:rPr lang="cs-CZ" sz="3100" dirty="0" smtClean="0">
                <a:solidFill>
                  <a:srgbClr val="C00000"/>
                </a:solidFill>
                <a:effectLst>
                  <a:outerShdw blurRad="38100" dist="38100" dir="2700000" algn="tl">
                    <a:srgbClr val="000000">
                      <a:alpha val="43137"/>
                    </a:srgbClr>
                  </a:outerShdw>
                </a:effectLst>
              </a:rPr>
              <a:t/>
            </a:r>
            <a:br>
              <a:rPr lang="cs-CZ" sz="3100" dirty="0" smtClean="0">
                <a:solidFill>
                  <a:srgbClr val="C00000"/>
                </a:solidFill>
                <a:effectLst>
                  <a:outerShdw blurRad="38100" dist="38100" dir="2700000" algn="tl">
                    <a:srgbClr val="000000">
                      <a:alpha val="43137"/>
                    </a:srgbClr>
                  </a:outerShdw>
                </a:effectLst>
              </a:rPr>
            </a:br>
            <a:r>
              <a:rPr lang="cs-CZ" b="1" dirty="0" smtClean="0">
                <a:solidFill>
                  <a:srgbClr val="C00000"/>
                </a:solidFill>
                <a:effectLst>
                  <a:outerShdw blurRad="38100" dist="38100" dir="2700000" algn="tl">
                    <a:srgbClr val="000000">
                      <a:alpha val="43137"/>
                    </a:srgbClr>
                  </a:outerShdw>
                </a:effectLst>
              </a:rPr>
              <a:t>Kam směřuje vzdělávání a jak </a:t>
            </a:r>
            <a:r>
              <a:rPr lang="cs-CZ" b="1" dirty="0">
                <a:solidFill>
                  <a:srgbClr val="C00000"/>
                </a:solidFill>
                <a:effectLst>
                  <a:outerShdw blurRad="38100" dist="38100" dir="2700000" algn="tl">
                    <a:srgbClr val="000000">
                      <a:alpha val="43137"/>
                    </a:srgbClr>
                  </a:outerShdw>
                </a:effectLst>
              </a:rPr>
              <a:t>inkluze mění </a:t>
            </a:r>
            <a:r>
              <a:rPr lang="cs-CZ" b="1" dirty="0" smtClean="0">
                <a:solidFill>
                  <a:srgbClr val="C00000"/>
                </a:solidFill>
                <a:effectLst>
                  <a:outerShdw blurRad="38100" dist="38100" dir="2700000" algn="tl">
                    <a:srgbClr val="000000">
                      <a:alpha val="43137"/>
                    </a:srgbClr>
                  </a:outerShdw>
                </a:effectLst>
              </a:rPr>
              <a:t>jeho kvalitu.</a:t>
            </a:r>
            <a:r>
              <a:rPr lang="cs-CZ" b="1" dirty="0">
                <a:solidFill>
                  <a:srgbClr val="C00000"/>
                </a:solidFill>
                <a:effectLst>
                  <a:outerShdw blurRad="38100" dist="38100" dir="2700000" algn="tl">
                    <a:srgbClr val="000000">
                      <a:alpha val="43137"/>
                    </a:srgbClr>
                  </a:outerShdw>
                </a:effectLst>
              </a:rPr>
              <a:t/>
            </a:r>
            <a:br>
              <a:rPr lang="cs-CZ" b="1" dirty="0">
                <a:solidFill>
                  <a:srgbClr val="C00000"/>
                </a:solidFill>
                <a:effectLst>
                  <a:outerShdw blurRad="38100" dist="38100" dir="2700000" algn="tl">
                    <a:srgbClr val="000000">
                      <a:alpha val="43137"/>
                    </a:srgbClr>
                  </a:outerShdw>
                </a:effectLst>
              </a:rPr>
            </a:br>
            <a:r>
              <a:rPr lang="cs-CZ" sz="3600" dirty="0"/>
              <a:t> </a:t>
            </a:r>
            <a:endParaRPr lang="cs-CZ" sz="3600" b="1" dirty="0">
              <a:solidFill>
                <a:srgbClr val="0070C0"/>
              </a:solidFill>
            </a:endParaRPr>
          </a:p>
        </p:txBody>
      </p:sp>
      <p:sp>
        <p:nvSpPr>
          <p:cNvPr id="3" name="Zástupný symbol pro obsah 2"/>
          <p:cNvSpPr>
            <a:spLocks noGrp="1"/>
          </p:cNvSpPr>
          <p:nvPr>
            <p:ph idx="1"/>
          </p:nvPr>
        </p:nvSpPr>
        <p:spPr>
          <a:xfrm>
            <a:off x="824346" y="2591387"/>
            <a:ext cx="10390322" cy="4041236"/>
          </a:xfrm>
        </p:spPr>
        <p:txBody>
          <a:bodyPr>
            <a:normAutofit lnSpcReduction="10000"/>
          </a:bodyPr>
          <a:lstStyle/>
          <a:p>
            <a:endParaRPr lang="cs-CZ" dirty="0" smtClean="0"/>
          </a:p>
          <a:p>
            <a:r>
              <a:rPr lang="cs-CZ" dirty="0" smtClean="0"/>
              <a:t>Vzdělávací</a:t>
            </a:r>
            <a:r>
              <a:rPr lang="cs-CZ" dirty="0"/>
              <a:t>, emocionální a sociální potřeby nadaných v souvislostech</a:t>
            </a:r>
            <a:r>
              <a:rPr lang="cs-CZ" dirty="0" smtClean="0"/>
              <a:t>.</a:t>
            </a:r>
          </a:p>
          <a:p>
            <a:r>
              <a:rPr lang="cs-CZ" dirty="0" smtClean="0"/>
              <a:t>Nadané děti stále jako ohrožený druh.</a:t>
            </a:r>
            <a:endParaRPr lang="cs-CZ" dirty="0"/>
          </a:p>
          <a:p>
            <a:r>
              <a:rPr lang="cs-CZ" dirty="0"/>
              <a:t>Praxe s nadanými u nás a v zahraničí </a:t>
            </a:r>
            <a:endParaRPr lang="cs-CZ" dirty="0" smtClean="0"/>
          </a:p>
          <a:p>
            <a:r>
              <a:rPr lang="cs-CZ" dirty="0" smtClean="0"/>
              <a:t>Celostní přístup ke vzdělávání.</a:t>
            </a:r>
          </a:p>
          <a:p>
            <a:r>
              <a:rPr lang="cs-CZ" dirty="0"/>
              <a:t>Aktuality z konferencí o nadaných 2017 </a:t>
            </a:r>
            <a:r>
              <a:rPr lang="cs-CZ" dirty="0" smtClean="0"/>
              <a:t>(</a:t>
            </a:r>
            <a:r>
              <a:rPr lang="cs-CZ" dirty="0"/>
              <a:t>ICIE, WCGTC, </a:t>
            </a:r>
            <a:r>
              <a:rPr lang="cs-CZ" dirty="0" err="1" smtClean="0"/>
              <a:t>Potential</a:t>
            </a:r>
            <a:r>
              <a:rPr lang="cs-CZ" dirty="0" smtClean="0"/>
              <a:t>+ aj.).</a:t>
            </a:r>
          </a:p>
          <a:p>
            <a:r>
              <a:rPr lang="cs-CZ" dirty="0" smtClean="0"/>
              <a:t>Zkušenosti s inkluzí nadaných v zahraničí. </a:t>
            </a:r>
          </a:p>
          <a:p>
            <a:r>
              <a:rPr lang="cs-CZ" dirty="0" smtClean="0"/>
              <a:t>PARADIGMA – potřeba/nutnost změny. </a:t>
            </a:r>
            <a:endParaRPr lang="cs-CZ" dirty="0"/>
          </a:p>
        </p:txBody>
      </p:sp>
    </p:spTree>
    <p:extLst>
      <p:ext uri="{BB962C8B-B14F-4D97-AF65-F5344CB8AC3E}">
        <p14:creationId xmlns:p14="http://schemas.microsoft.com/office/powerpoint/2010/main" val="1333491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a:xfrm>
            <a:off x="471488" y="103188"/>
            <a:ext cx="11720512" cy="450850"/>
          </a:xfrm>
        </p:spPr>
        <p:txBody>
          <a:bodyPr>
            <a:normAutofit/>
          </a:bodyPr>
          <a:lstStyle/>
          <a:p>
            <a:pPr>
              <a:defRPr/>
            </a:pPr>
            <a:r>
              <a:rPr lang="cs-CZ" altLang="cs-CZ" sz="2000" b="1" dirty="0" err="1" smtClean="0">
                <a:solidFill>
                  <a:srgbClr val="C00000"/>
                </a:solidFill>
              </a:rPr>
              <a:t>STaN</a:t>
            </a:r>
            <a:r>
              <a:rPr lang="cs-CZ" altLang="cs-CZ" sz="2000" b="1" dirty="0" smtClean="0">
                <a:solidFill>
                  <a:srgbClr val="C00000"/>
                </a:solidFill>
              </a:rPr>
              <a:t> a návštěvy významných zahraničních kolegů v Praze </a:t>
            </a:r>
            <a:r>
              <a:rPr lang="cs-CZ" altLang="cs-CZ" sz="2000" b="1" dirty="0" smtClean="0">
                <a:solidFill>
                  <a:schemeClr val="tx1">
                    <a:lumMod val="65000"/>
                    <a:lumOff val="35000"/>
                  </a:schemeClr>
                </a:solidFill>
              </a:rPr>
              <a:t>(a v Telči)</a:t>
            </a:r>
          </a:p>
        </p:txBody>
      </p:sp>
      <p:sp>
        <p:nvSpPr>
          <p:cNvPr id="3" name="Zástupný symbol pro obsah 2"/>
          <p:cNvSpPr>
            <a:spLocks noGrp="1"/>
          </p:cNvSpPr>
          <p:nvPr>
            <p:ph idx="1"/>
          </p:nvPr>
        </p:nvSpPr>
        <p:spPr>
          <a:xfrm>
            <a:off x="343235" y="554038"/>
            <a:ext cx="11101388" cy="6303962"/>
          </a:xfrm>
        </p:spPr>
        <p:txBody>
          <a:bodyPr>
            <a:normAutofit/>
          </a:bodyPr>
          <a:lstStyle/>
          <a:p>
            <a:pPr>
              <a:defRPr/>
            </a:pPr>
            <a:r>
              <a:rPr lang="cs-CZ" sz="1800" dirty="0" smtClean="0">
                <a:solidFill>
                  <a:srgbClr val="002060"/>
                </a:solidFill>
              </a:rPr>
              <a:t>Jolana </a:t>
            </a:r>
            <a:r>
              <a:rPr lang="cs-CZ" sz="1800" dirty="0" err="1" smtClean="0">
                <a:solidFill>
                  <a:srgbClr val="002060"/>
                </a:solidFill>
              </a:rPr>
              <a:t>Laznibatová</a:t>
            </a:r>
            <a:r>
              <a:rPr lang="cs-CZ" sz="1800" dirty="0" smtClean="0">
                <a:solidFill>
                  <a:srgbClr val="002060"/>
                </a:solidFill>
              </a:rPr>
              <a:t>						Slovensko</a:t>
            </a:r>
          </a:p>
          <a:p>
            <a:pPr>
              <a:defRPr/>
            </a:pPr>
            <a:r>
              <a:rPr lang="cs-CZ" sz="1800" dirty="0" smtClean="0">
                <a:solidFill>
                  <a:srgbClr val="002060"/>
                </a:solidFill>
              </a:rPr>
              <a:t>Mária </a:t>
            </a:r>
            <a:r>
              <a:rPr lang="cs-CZ" sz="1800" dirty="0" err="1" smtClean="0">
                <a:solidFill>
                  <a:srgbClr val="002060"/>
                </a:solidFill>
              </a:rPr>
              <a:t>Herskovits</a:t>
            </a:r>
            <a:r>
              <a:rPr lang="cs-CZ" sz="1800" dirty="0" smtClean="0">
                <a:solidFill>
                  <a:srgbClr val="002060"/>
                </a:solidFill>
              </a:rPr>
              <a:t>, </a:t>
            </a:r>
            <a:r>
              <a:rPr lang="cs-CZ" sz="1800" dirty="0" err="1" smtClean="0">
                <a:solidFill>
                  <a:srgbClr val="002060"/>
                </a:solidFill>
              </a:rPr>
              <a:t>Csilla</a:t>
            </a:r>
            <a:r>
              <a:rPr lang="cs-CZ" sz="1800" dirty="0" smtClean="0">
                <a:solidFill>
                  <a:srgbClr val="002060"/>
                </a:solidFill>
              </a:rPr>
              <a:t> </a:t>
            </a:r>
            <a:r>
              <a:rPr lang="cs-CZ" sz="1800" dirty="0" err="1" smtClean="0">
                <a:solidFill>
                  <a:srgbClr val="002060"/>
                </a:solidFill>
              </a:rPr>
              <a:t>Fuszek</a:t>
            </a:r>
            <a:r>
              <a:rPr lang="cs-CZ" sz="1800" dirty="0" smtClean="0">
                <a:solidFill>
                  <a:srgbClr val="002060"/>
                </a:solidFill>
              </a:rPr>
              <a:t>, Péter </a:t>
            </a:r>
            <a:r>
              <a:rPr lang="cs-CZ" sz="1800" dirty="0" err="1" smtClean="0">
                <a:solidFill>
                  <a:srgbClr val="002060"/>
                </a:solidFill>
              </a:rPr>
              <a:t>Grosschmid</a:t>
            </a:r>
            <a:r>
              <a:rPr lang="cs-CZ" sz="1800" dirty="0" smtClean="0">
                <a:solidFill>
                  <a:srgbClr val="002060"/>
                </a:solidFill>
              </a:rPr>
              <a:t>			Maďarsko</a:t>
            </a:r>
          </a:p>
          <a:p>
            <a:pPr>
              <a:defRPr/>
            </a:pPr>
            <a:r>
              <a:rPr lang="cs-CZ" sz="1800" dirty="0" err="1">
                <a:solidFill>
                  <a:srgbClr val="002060"/>
                </a:solidFill>
              </a:rPr>
              <a:t>Sieglinde</a:t>
            </a:r>
            <a:r>
              <a:rPr lang="cs-CZ" sz="1800" dirty="0">
                <a:solidFill>
                  <a:srgbClr val="002060"/>
                </a:solidFill>
              </a:rPr>
              <a:t> </a:t>
            </a:r>
            <a:r>
              <a:rPr lang="cs-CZ" sz="1800" dirty="0" err="1">
                <a:solidFill>
                  <a:srgbClr val="002060"/>
                </a:solidFill>
              </a:rPr>
              <a:t>Weyringer</a:t>
            </a:r>
            <a:r>
              <a:rPr lang="cs-CZ" sz="1800" dirty="0">
                <a:solidFill>
                  <a:srgbClr val="002060"/>
                </a:solidFill>
              </a:rPr>
              <a:t>, </a:t>
            </a:r>
            <a:r>
              <a:rPr lang="cs-CZ" sz="1800" dirty="0" smtClean="0">
                <a:solidFill>
                  <a:srgbClr val="002060"/>
                </a:solidFill>
              </a:rPr>
              <a:t>Karl Klement, 					Rakousko</a:t>
            </a:r>
          </a:p>
          <a:p>
            <a:pPr>
              <a:defRPr/>
            </a:pPr>
            <a:r>
              <a:rPr lang="cs-CZ" sz="1800" dirty="0" err="1">
                <a:solidFill>
                  <a:srgbClr val="002060"/>
                </a:solidFill>
              </a:rPr>
              <a:t>Marianne</a:t>
            </a:r>
            <a:r>
              <a:rPr lang="cs-CZ" sz="1800" dirty="0">
                <a:solidFill>
                  <a:srgbClr val="002060"/>
                </a:solidFill>
              </a:rPr>
              <a:t> van </a:t>
            </a:r>
            <a:r>
              <a:rPr lang="cs-CZ" sz="1800" dirty="0" err="1" smtClean="0">
                <a:solidFill>
                  <a:srgbClr val="002060"/>
                </a:solidFill>
              </a:rPr>
              <a:t>Iterson</a:t>
            </a:r>
            <a:r>
              <a:rPr lang="cs-CZ" sz="1800" dirty="0" smtClean="0">
                <a:solidFill>
                  <a:srgbClr val="002060"/>
                </a:solidFill>
              </a:rPr>
              <a:t>, Franz </a:t>
            </a:r>
            <a:r>
              <a:rPr lang="cs-CZ" sz="1800" dirty="0" err="1" smtClean="0">
                <a:solidFill>
                  <a:srgbClr val="002060"/>
                </a:solidFill>
              </a:rPr>
              <a:t>Mönks</a:t>
            </a:r>
            <a:r>
              <a:rPr lang="cs-CZ" sz="1800" dirty="0" smtClean="0">
                <a:solidFill>
                  <a:srgbClr val="002060"/>
                </a:solidFill>
              </a:rPr>
              <a:t> 					Holandsko</a:t>
            </a:r>
          </a:p>
          <a:p>
            <a:pPr>
              <a:defRPr/>
            </a:pPr>
            <a:r>
              <a:rPr lang="cs-CZ" sz="1800" dirty="0" smtClean="0">
                <a:solidFill>
                  <a:srgbClr val="002060"/>
                </a:solidFill>
              </a:rPr>
              <a:t>Annette </a:t>
            </a:r>
            <a:r>
              <a:rPr lang="cs-CZ" sz="1800" dirty="0" err="1" smtClean="0">
                <a:solidFill>
                  <a:srgbClr val="002060"/>
                </a:solidFill>
              </a:rPr>
              <a:t>Heinbokel</a:t>
            </a:r>
            <a:r>
              <a:rPr lang="cs-CZ" sz="1800" dirty="0" smtClean="0">
                <a:solidFill>
                  <a:srgbClr val="002060"/>
                </a:solidFill>
              </a:rPr>
              <a:t>, Harald Wagner, Volker </a:t>
            </a:r>
            <a:r>
              <a:rPr lang="cs-CZ" sz="1800" dirty="0" err="1" smtClean="0">
                <a:solidFill>
                  <a:srgbClr val="002060"/>
                </a:solidFill>
              </a:rPr>
              <a:t>Brandt</a:t>
            </a:r>
            <a:r>
              <a:rPr lang="cs-CZ" sz="1800" dirty="0" smtClean="0">
                <a:solidFill>
                  <a:srgbClr val="002060"/>
                </a:solidFill>
              </a:rPr>
              <a:t>			Německo	</a:t>
            </a:r>
          </a:p>
          <a:p>
            <a:pPr>
              <a:defRPr/>
            </a:pPr>
            <a:r>
              <a:rPr lang="cs-CZ" sz="1800" dirty="0" err="1" smtClean="0">
                <a:solidFill>
                  <a:srgbClr val="002060"/>
                </a:solidFill>
              </a:rPr>
              <a:t>Taisir</a:t>
            </a:r>
            <a:r>
              <a:rPr lang="cs-CZ" sz="1800" dirty="0" smtClean="0">
                <a:solidFill>
                  <a:srgbClr val="002060"/>
                </a:solidFill>
              </a:rPr>
              <a:t> </a:t>
            </a:r>
            <a:r>
              <a:rPr lang="cs-CZ" sz="1800" dirty="0" err="1" smtClean="0">
                <a:solidFill>
                  <a:srgbClr val="002060"/>
                </a:solidFill>
              </a:rPr>
              <a:t>Subhi</a:t>
            </a:r>
            <a:r>
              <a:rPr lang="cs-CZ" sz="1800" dirty="0" smtClean="0">
                <a:solidFill>
                  <a:srgbClr val="002060"/>
                </a:solidFill>
              </a:rPr>
              <a:t> </a:t>
            </a:r>
            <a:r>
              <a:rPr lang="cs-CZ" sz="1800" dirty="0" err="1" smtClean="0">
                <a:solidFill>
                  <a:srgbClr val="002060"/>
                </a:solidFill>
              </a:rPr>
              <a:t>Yamin</a:t>
            </a:r>
            <a:r>
              <a:rPr lang="cs-CZ" sz="1800" dirty="0" smtClean="0">
                <a:solidFill>
                  <a:srgbClr val="002060"/>
                </a:solidFill>
              </a:rPr>
              <a:t>						Jordánsko</a:t>
            </a:r>
          </a:p>
          <a:p>
            <a:pPr>
              <a:defRPr/>
            </a:pPr>
            <a:r>
              <a:rPr lang="cs-CZ" sz="1800" dirty="0" smtClean="0">
                <a:solidFill>
                  <a:srgbClr val="002060"/>
                </a:solidFill>
              </a:rPr>
              <a:t>19.WCGTC </a:t>
            </a:r>
            <a:r>
              <a:rPr lang="cs-CZ" sz="1800" dirty="0" err="1" smtClean="0">
                <a:solidFill>
                  <a:srgbClr val="002060"/>
                </a:solidFill>
              </a:rPr>
              <a:t>konfer.Praha</a:t>
            </a:r>
            <a:r>
              <a:rPr lang="cs-CZ" sz="1800" dirty="0" smtClean="0">
                <a:solidFill>
                  <a:srgbClr val="002060"/>
                </a:solidFill>
              </a:rPr>
              <a:t> 2011</a:t>
            </a:r>
            <a:r>
              <a:rPr lang="cs-CZ" sz="1800" i="1" dirty="0" smtClean="0">
                <a:solidFill>
                  <a:srgbClr val="002060"/>
                </a:solidFill>
              </a:rPr>
              <a:t>(Roland </a:t>
            </a:r>
            <a:r>
              <a:rPr lang="cs-CZ" sz="1800" i="1" dirty="0" err="1">
                <a:solidFill>
                  <a:srgbClr val="002060"/>
                </a:solidFill>
              </a:rPr>
              <a:t>Persson</a:t>
            </a:r>
            <a:r>
              <a:rPr lang="cs-CZ" sz="1800" i="1" dirty="0">
                <a:solidFill>
                  <a:srgbClr val="002060"/>
                </a:solidFill>
              </a:rPr>
              <a:t>, Péter </a:t>
            </a:r>
            <a:r>
              <a:rPr lang="cs-CZ" sz="1800" i="1" dirty="0" err="1">
                <a:solidFill>
                  <a:srgbClr val="002060"/>
                </a:solidFill>
              </a:rPr>
              <a:t>Csermely</a:t>
            </a:r>
            <a:r>
              <a:rPr lang="cs-CZ" sz="1800" i="1" dirty="0">
                <a:solidFill>
                  <a:srgbClr val="002060"/>
                </a:solidFill>
              </a:rPr>
              <a:t>, Barbara </a:t>
            </a:r>
            <a:r>
              <a:rPr lang="cs-CZ" sz="1800" i="1" dirty="0" err="1">
                <a:solidFill>
                  <a:srgbClr val="002060"/>
                </a:solidFill>
              </a:rPr>
              <a:t>Kerr</a:t>
            </a:r>
            <a:r>
              <a:rPr lang="cs-CZ" sz="1800" i="1" dirty="0">
                <a:solidFill>
                  <a:srgbClr val="002060"/>
                </a:solidFill>
              </a:rPr>
              <a:t>)</a:t>
            </a:r>
            <a:r>
              <a:rPr lang="cs-CZ" sz="1800" dirty="0" smtClean="0">
                <a:solidFill>
                  <a:srgbClr val="002060"/>
                </a:solidFill>
              </a:rPr>
              <a:t>	</a:t>
            </a:r>
            <a:r>
              <a:rPr lang="cs-CZ" sz="1800" i="1" dirty="0" smtClean="0">
                <a:solidFill>
                  <a:srgbClr val="002060"/>
                </a:solidFill>
              </a:rPr>
              <a:t>účastníci z 57 zemí</a:t>
            </a:r>
          </a:p>
          <a:p>
            <a:pPr>
              <a:defRPr/>
            </a:pPr>
            <a:r>
              <a:rPr lang="cs-CZ" sz="1800" dirty="0" err="1" smtClean="0">
                <a:solidFill>
                  <a:srgbClr val="002060"/>
                </a:solidFill>
              </a:rPr>
              <a:t>Trevor</a:t>
            </a:r>
            <a:r>
              <a:rPr lang="cs-CZ" sz="1800" dirty="0" smtClean="0">
                <a:solidFill>
                  <a:srgbClr val="002060"/>
                </a:solidFill>
              </a:rPr>
              <a:t> </a:t>
            </a:r>
            <a:r>
              <a:rPr lang="cs-CZ" sz="1800" dirty="0" err="1" smtClean="0">
                <a:solidFill>
                  <a:srgbClr val="002060"/>
                </a:solidFill>
              </a:rPr>
              <a:t>Tebbs</a:t>
            </a:r>
            <a:r>
              <a:rPr lang="cs-CZ" sz="1800" dirty="0" smtClean="0">
                <a:solidFill>
                  <a:srgbClr val="002060"/>
                </a:solidFill>
              </a:rPr>
              <a:t>							USA Vermont</a:t>
            </a:r>
          </a:p>
          <a:p>
            <a:pPr>
              <a:defRPr/>
            </a:pPr>
            <a:r>
              <a:rPr lang="cs-CZ" sz="1800" dirty="0" smtClean="0">
                <a:solidFill>
                  <a:srgbClr val="002060"/>
                </a:solidFill>
              </a:rPr>
              <a:t>Ann Robinson							USA Arkansas </a:t>
            </a:r>
          </a:p>
          <a:p>
            <a:pPr>
              <a:defRPr/>
            </a:pPr>
            <a:r>
              <a:rPr lang="cs-CZ" sz="1800" dirty="0" smtClean="0">
                <a:solidFill>
                  <a:srgbClr val="002060"/>
                </a:solidFill>
              </a:rPr>
              <a:t>Maruška </a:t>
            </a:r>
            <a:r>
              <a:rPr lang="cs-CZ" sz="1800" dirty="0" err="1" smtClean="0">
                <a:solidFill>
                  <a:srgbClr val="002060"/>
                </a:solidFill>
              </a:rPr>
              <a:t>Željeznov</a:t>
            </a:r>
            <a:r>
              <a:rPr lang="cs-CZ" sz="1800" dirty="0" smtClean="0">
                <a:solidFill>
                  <a:srgbClr val="002060"/>
                </a:solidFill>
              </a:rPr>
              <a:t>						Slovinsko</a:t>
            </a:r>
          </a:p>
          <a:p>
            <a:pPr>
              <a:lnSpc>
                <a:spcPts val="2400"/>
              </a:lnSpc>
              <a:defRPr/>
            </a:pPr>
            <a:r>
              <a:rPr lang="cs-CZ" sz="1800" i="1" dirty="0" err="1" smtClean="0">
                <a:solidFill>
                  <a:srgbClr val="0070C0"/>
                </a:solidFill>
              </a:rPr>
              <a:t>Prac</a:t>
            </a:r>
            <a:r>
              <a:rPr lang="cs-CZ" sz="1800" i="1" dirty="0" smtClean="0">
                <a:solidFill>
                  <a:srgbClr val="0070C0"/>
                </a:solidFill>
              </a:rPr>
              <a:t>. dny </a:t>
            </a:r>
            <a:r>
              <a:rPr lang="cs-CZ" sz="1800" i="1" dirty="0" err="1" smtClean="0">
                <a:solidFill>
                  <a:srgbClr val="0070C0"/>
                </a:solidFill>
              </a:rPr>
              <a:t>STaN</a:t>
            </a:r>
            <a:r>
              <a:rPr lang="cs-CZ" sz="1800" i="1" dirty="0" smtClean="0">
                <a:solidFill>
                  <a:srgbClr val="0070C0"/>
                </a:solidFill>
              </a:rPr>
              <a:t> prostřednictvím </a:t>
            </a:r>
            <a:r>
              <a:rPr lang="cs-CZ" sz="1800" i="1" dirty="0" err="1" smtClean="0">
                <a:solidFill>
                  <a:srgbClr val="0070C0"/>
                </a:solidFill>
              </a:rPr>
              <a:t>skype</a:t>
            </a:r>
            <a:r>
              <a:rPr lang="cs-CZ" sz="1800" i="1" dirty="0" smtClean="0">
                <a:solidFill>
                  <a:srgbClr val="0070C0"/>
                </a:solidFill>
              </a:rPr>
              <a:t>: </a:t>
            </a:r>
            <a:r>
              <a:rPr lang="cs-CZ" sz="1800" dirty="0" smtClean="0">
                <a:solidFill>
                  <a:srgbClr val="0070C0"/>
                </a:solidFill>
              </a:rPr>
              <a:t>	</a:t>
            </a:r>
            <a:r>
              <a:rPr lang="cs-CZ" sz="1800" i="1" dirty="0" err="1" smtClean="0">
                <a:solidFill>
                  <a:srgbClr val="0070C0"/>
                </a:solidFill>
              </a:rPr>
              <a:t>Hava</a:t>
            </a:r>
            <a:r>
              <a:rPr lang="cs-CZ" sz="1800" i="1" dirty="0" smtClean="0">
                <a:solidFill>
                  <a:srgbClr val="0070C0"/>
                </a:solidFill>
              </a:rPr>
              <a:t> </a:t>
            </a:r>
            <a:r>
              <a:rPr lang="cs-CZ" sz="1800" i="1" dirty="0" err="1" smtClean="0">
                <a:solidFill>
                  <a:srgbClr val="0070C0"/>
                </a:solidFill>
              </a:rPr>
              <a:t>Vidergor</a:t>
            </a:r>
            <a:r>
              <a:rPr lang="cs-CZ" sz="1800" i="1" dirty="0" smtClean="0">
                <a:solidFill>
                  <a:srgbClr val="0070C0"/>
                </a:solidFill>
              </a:rPr>
              <a:t>	 </a:t>
            </a:r>
            <a:r>
              <a:rPr lang="cs-CZ" sz="1800" dirty="0" smtClean="0">
                <a:solidFill>
                  <a:srgbClr val="0070C0"/>
                </a:solidFill>
              </a:rPr>
              <a:t>	</a:t>
            </a:r>
            <a:r>
              <a:rPr lang="cs-CZ" sz="1800" i="1" dirty="0" smtClean="0">
                <a:solidFill>
                  <a:srgbClr val="0070C0"/>
                </a:solidFill>
              </a:rPr>
              <a:t>Izrael</a:t>
            </a:r>
          </a:p>
          <a:p>
            <a:pPr>
              <a:lnSpc>
                <a:spcPts val="2400"/>
              </a:lnSpc>
              <a:defRPr/>
            </a:pPr>
            <a:r>
              <a:rPr lang="cs-CZ" sz="1800" i="1" dirty="0" smtClean="0">
                <a:solidFill>
                  <a:srgbClr val="0070C0"/>
                </a:solidFill>
              </a:rPr>
              <a:t>13.6.2016:			     Margaret </a:t>
            </a:r>
            <a:r>
              <a:rPr lang="cs-CZ" sz="1800" i="1" dirty="0" err="1" smtClean="0">
                <a:solidFill>
                  <a:srgbClr val="0070C0"/>
                </a:solidFill>
              </a:rPr>
              <a:t>Sutherland</a:t>
            </a:r>
            <a:r>
              <a:rPr lang="cs-CZ" sz="1800" i="1" dirty="0" smtClean="0">
                <a:solidFill>
                  <a:srgbClr val="0070C0"/>
                </a:solidFill>
              </a:rPr>
              <a:t>		Skotsko </a:t>
            </a:r>
          </a:p>
          <a:p>
            <a:pPr>
              <a:lnSpc>
                <a:spcPts val="2400"/>
              </a:lnSpc>
              <a:defRPr/>
            </a:pPr>
            <a:r>
              <a:rPr lang="cs-CZ" sz="1800" i="1" dirty="0" smtClean="0">
                <a:solidFill>
                  <a:srgbClr val="0070C0"/>
                </a:solidFill>
              </a:rPr>
              <a:t>28.11.2016				Jan </a:t>
            </a:r>
            <a:r>
              <a:rPr lang="cs-CZ" sz="1800" i="1" dirty="0" err="1" smtClean="0">
                <a:solidFill>
                  <a:srgbClr val="0070C0"/>
                </a:solidFill>
              </a:rPr>
              <a:t>Terje</a:t>
            </a:r>
            <a:r>
              <a:rPr lang="cs-CZ" sz="1800" i="1" dirty="0" smtClean="0">
                <a:solidFill>
                  <a:srgbClr val="0070C0"/>
                </a:solidFill>
              </a:rPr>
              <a:t> </a:t>
            </a:r>
            <a:r>
              <a:rPr lang="cs-CZ" sz="1800" i="1" dirty="0" err="1" smtClean="0">
                <a:solidFill>
                  <a:srgbClr val="0070C0"/>
                </a:solidFill>
              </a:rPr>
              <a:t>Bakler</a:t>
            </a:r>
            <a:r>
              <a:rPr lang="cs-CZ" sz="1800" i="1" dirty="0" smtClean="0">
                <a:solidFill>
                  <a:srgbClr val="0070C0"/>
                </a:solidFill>
              </a:rPr>
              <a:t>		Norsko	   HELP</a:t>
            </a:r>
          </a:p>
          <a:p>
            <a:pPr>
              <a:lnSpc>
                <a:spcPts val="2400"/>
              </a:lnSpc>
              <a:defRPr/>
            </a:pPr>
            <a:r>
              <a:rPr lang="cs-CZ" sz="1800" i="1" dirty="0" smtClean="0">
                <a:solidFill>
                  <a:srgbClr val="0070C0"/>
                </a:solidFill>
              </a:rPr>
              <a:t>27.3.2017				</a:t>
            </a:r>
            <a:r>
              <a:rPr lang="cs-CZ" sz="1800" i="1" dirty="0" err="1" smtClean="0">
                <a:solidFill>
                  <a:srgbClr val="0070C0"/>
                </a:solidFill>
              </a:rPr>
              <a:t>Kirsi</a:t>
            </a:r>
            <a:r>
              <a:rPr lang="cs-CZ" sz="1800" i="1" dirty="0" smtClean="0">
                <a:solidFill>
                  <a:srgbClr val="0070C0"/>
                </a:solidFill>
              </a:rPr>
              <a:t> </a:t>
            </a:r>
            <a:r>
              <a:rPr lang="cs-CZ" sz="1800" i="1" dirty="0" err="1" smtClean="0">
                <a:solidFill>
                  <a:srgbClr val="0070C0"/>
                </a:solidFill>
              </a:rPr>
              <a:t>Tirri</a:t>
            </a:r>
            <a:r>
              <a:rPr lang="cs-CZ" sz="1800" i="1" dirty="0" smtClean="0">
                <a:solidFill>
                  <a:srgbClr val="0070C0"/>
                </a:solidFill>
              </a:rPr>
              <a:t>			Finsko</a:t>
            </a:r>
          </a:p>
          <a:p>
            <a:pPr>
              <a:lnSpc>
                <a:spcPts val="2400"/>
              </a:lnSpc>
              <a:defRPr/>
            </a:pPr>
            <a:r>
              <a:rPr lang="cs-CZ" sz="1800" i="1" dirty="0" smtClean="0">
                <a:solidFill>
                  <a:srgbClr val="0070C0"/>
                </a:solidFill>
              </a:rPr>
              <a:t>6.11.2017				Julie </a:t>
            </a:r>
            <a:r>
              <a:rPr lang="cs-CZ" sz="1800" i="1" dirty="0" err="1" smtClean="0">
                <a:solidFill>
                  <a:srgbClr val="0070C0"/>
                </a:solidFill>
              </a:rPr>
              <a:t>Taplin</a:t>
            </a:r>
            <a:r>
              <a:rPr lang="cs-CZ" sz="1800" i="1" dirty="0" smtClean="0">
                <a:solidFill>
                  <a:srgbClr val="0070C0"/>
                </a:solidFill>
              </a:rPr>
              <a:t>		Anglie	   HELP</a:t>
            </a:r>
          </a:p>
          <a:p>
            <a:pPr>
              <a:lnSpc>
                <a:spcPts val="2400"/>
              </a:lnSpc>
              <a:defRPr/>
            </a:pPr>
            <a:r>
              <a:rPr lang="cs-CZ" sz="1800" b="1" i="1" dirty="0" smtClean="0">
                <a:solidFill>
                  <a:srgbClr val="00B050"/>
                </a:solidFill>
              </a:rPr>
              <a:t>16.4.2018  			</a:t>
            </a:r>
            <a:r>
              <a:rPr lang="cs-CZ" sz="1800" b="1" i="1" dirty="0" err="1" smtClean="0">
                <a:solidFill>
                  <a:srgbClr val="00B050"/>
                </a:solidFill>
              </a:rPr>
              <a:t>DGhK</a:t>
            </a:r>
            <a:r>
              <a:rPr lang="cs-CZ" sz="1800" b="1" i="1" dirty="0" smtClean="0">
                <a:solidFill>
                  <a:srgbClr val="00B050"/>
                </a:solidFill>
              </a:rPr>
              <a:t>	Martina </a:t>
            </a:r>
            <a:r>
              <a:rPr lang="cs-CZ" sz="1800" b="1" i="1" dirty="0" err="1" smtClean="0">
                <a:solidFill>
                  <a:srgbClr val="00B050"/>
                </a:solidFill>
              </a:rPr>
              <a:t>Rosenboom</a:t>
            </a:r>
            <a:r>
              <a:rPr lang="cs-CZ" sz="1800" b="1" i="1" dirty="0" smtClean="0">
                <a:solidFill>
                  <a:srgbClr val="00B050"/>
                </a:solidFill>
              </a:rPr>
              <a:t>	Německo	   </a:t>
            </a:r>
            <a:r>
              <a:rPr lang="cs-CZ" sz="1800" i="1" dirty="0" smtClean="0">
                <a:solidFill>
                  <a:srgbClr val="00B050"/>
                </a:solidFill>
              </a:rPr>
              <a:t>HELP</a:t>
            </a:r>
          </a:p>
          <a:p>
            <a:pPr>
              <a:lnSpc>
                <a:spcPts val="2400"/>
              </a:lnSpc>
              <a:defRPr/>
            </a:pPr>
            <a:endParaRPr lang="cs-CZ" sz="1800" b="1" i="1" dirty="0" smtClean="0">
              <a:solidFill>
                <a:srgbClr val="00B050"/>
              </a:solidFill>
            </a:endParaRPr>
          </a:p>
          <a:p>
            <a:pPr marL="3657600" lvl="8" indent="0">
              <a:buNone/>
              <a:defRPr/>
            </a:pPr>
            <a:endParaRPr lang="cs-CZ" sz="1000" i="1" dirty="0">
              <a:solidFill>
                <a:srgbClr val="0070C0"/>
              </a:solidFill>
            </a:endParaRPr>
          </a:p>
        </p:txBody>
      </p:sp>
    </p:spTree>
    <p:extLst>
      <p:ext uri="{BB962C8B-B14F-4D97-AF65-F5344CB8AC3E}">
        <p14:creationId xmlns:p14="http://schemas.microsoft.com/office/powerpoint/2010/main" val="3923500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850106"/>
          </a:xfrm>
        </p:spPr>
        <p:txBody>
          <a:bodyPr>
            <a:normAutofit/>
          </a:bodyPr>
          <a:lstStyle/>
          <a:p>
            <a:r>
              <a:rPr lang="cs-CZ" sz="3600" b="1" dirty="0">
                <a:solidFill>
                  <a:srgbClr val="0070C0"/>
                </a:solidFill>
              </a:rPr>
              <a:t>Činnost a zkušenosti </a:t>
            </a:r>
            <a:r>
              <a:rPr lang="cs-CZ" sz="3600" b="1" dirty="0" err="1">
                <a:solidFill>
                  <a:srgbClr val="0070C0"/>
                </a:solidFill>
              </a:rPr>
              <a:t>STaN</a:t>
            </a:r>
            <a:endParaRPr lang="cs-CZ" sz="3600" b="1" dirty="0">
              <a:solidFill>
                <a:srgbClr val="0070C0"/>
              </a:solidFill>
            </a:endParaRPr>
          </a:p>
        </p:txBody>
      </p:sp>
      <p:sp>
        <p:nvSpPr>
          <p:cNvPr id="3" name="Zástupný symbol pro obsah 2"/>
          <p:cNvSpPr>
            <a:spLocks noGrp="1"/>
          </p:cNvSpPr>
          <p:nvPr>
            <p:ph idx="1"/>
          </p:nvPr>
        </p:nvSpPr>
        <p:spPr>
          <a:xfrm>
            <a:off x="770021" y="1383633"/>
            <a:ext cx="10623884" cy="4742532"/>
          </a:xfrm>
        </p:spPr>
        <p:txBody>
          <a:bodyPr>
            <a:normAutofit lnSpcReduction="10000"/>
          </a:bodyPr>
          <a:lstStyle/>
          <a:p>
            <a:pPr>
              <a:buNone/>
            </a:pPr>
            <a:r>
              <a:rPr lang="cs-CZ" sz="2400" b="1" dirty="0">
                <a:solidFill>
                  <a:srgbClr val="0070C0"/>
                </a:solidFill>
              </a:rPr>
              <a:t>Poradenství</a:t>
            </a:r>
            <a:r>
              <a:rPr lang="cs-CZ" sz="2400" dirty="0">
                <a:solidFill>
                  <a:schemeClr val="bg1">
                    <a:lumMod val="50000"/>
                  </a:schemeClr>
                </a:solidFill>
              </a:rPr>
              <a:t> (navazující na zkušenosti z PPP a školní psychologie);</a:t>
            </a:r>
          </a:p>
          <a:p>
            <a:pPr>
              <a:buNone/>
            </a:pPr>
            <a:r>
              <a:rPr lang="cs-CZ" sz="2400" b="1" dirty="0">
                <a:solidFill>
                  <a:schemeClr val="bg1">
                    <a:lumMod val="65000"/>
                  </a:schemeClr>
                </a:solidFill>
              </a:rPr>
              <a:t>Klub bystrých a zvídavých dětí: </a:t>
            </a:r>
            <a:r>
              <a:rPr lang="cs-CZ" sz="2400" dirty="0">
                <a:solidFill>
                  <a:schemeClr val="bg1">
                    <a:lumMod val="50000"/>
                  </a:schemeClr>
                </a:solidFill>
              </a:rPr>
              <a:t>1989 – 1991;</a:t>
            </a:r>
          </a:p>
          <a:p>
            <a:pPr>
              <a:buNone/>
            </a:pPr>
            <a:r>
              <a:rPr lang="cs-CZ" sz="2400" b="1" dirty="0">
                <a:solidFill>
                  <a:srgbClr val="0070C0"/>
                </a:solidFill>
              </a:rPr>
              <a:t>Klub rodičů </a:t>
            </a:r>
            <a:r>
              <a:rPr lang="cs-CZ" sz="2400" b="1" dirty="0">
                <a:solidFill>
                  <a:schemeClr val="bg1">
                    <a:lumMod val="50000"/>
                  </a:schemeClr>
                </a:solidFill>
              </a:rPr>
              <a:t>-</a:t>
            </a:r>
            <a:r>
              <a:rPr lang="cs-CZ" sz="2400" dirty="0">
                <a:solidFill>
                  <a:schemeClr val="bg1">
                    <a:lumMod val="50000"/>
                  </a:schemeClr>
                </a:solidFill>
              </a:rPr>
              <a:t>od r. 1993</a:t>
            </a:r>
            <a:r>
              <a:rPr lang="cs-CZ" sz="2400" dirty="0">
                <a:solidFill>
                  <a:srgbClr val="0070C0"/>
                </a:solidFill>
              </a:rPr>
              <a:t> </a:t>
            </a:r>
            <a:r>
              <a:rPr lang="cs-CZ" sz="2400" dirty="0">
                <a:solidFill>
                  <a:schemeClr val="bg1">
                    <a:lumMod val="50000"/>
                  </a:schemeClr>
                </a:solidFill>
              </a:rPr>
              <a:t>(od r. 2010 Klub rodičů a učitelů);</a:t>
            </a:r>
            <a:endParaRPr lang="cs-CZ" sz="2400" b="1" dirty="0">
              <a:solidFill>
                <a:schemeClr val="bg1">
                  <a:lumMod val="50000"/>
                </a:schemeClr>
              </a:solidFill>
            </a:endParaRPr>
          </a:p>
          <a:p>
            <a:pPr>
              <a:buNone/>
            </a:pPr>
            <a:r>
              <a:rPr lang="cs-CZ" sz="2400" b="1" dirty="0">
                <a:solidFill>
                  <a:srgbClr val="0070C0"/>
                </a:solidFill>
              </a:rPr>
              <a:t>Pracovní dny </a:t>
            </a:r>
            <a:r>
              <a:rPr lang="cs-CZ" sz="2400" b="1" dirty="0" err="1">
                <a:solidFill>
                  <a:srgbClr val="0070C0"/>
                </a:solidFill>
              </a:rPr>
              <a:t>STaN</a:t>
            </a:r>
            <a:r>
              <a:rPr lang="cs-CZ" sz="2400" b="1" dirty="0">
                <a:solidFill>
                  <a:srgbClr val="0070C0"/>
                </a:solidFill>
              </a:rPr>
              <a:t> </a:t>
            </a:r>
            <a:r>
              <a:rPr lang="cs-CZ" sz="2400" dirty="0">
                <a:solidFill>
                  <a:schemeClr val="bg1">
                    <a:lumMod val="50000"/>
                  </a:schemeClr>
                </a:solidFill>
              </a:rPr>
              <a:t>pro psychology, později i pedagogy, od r. 1989;</a:t>
            </a:r>
          </a:p>
          <a:p>
            <a:pPr>
              <a:buNone/>
            </a:pPr>
            <a:r>
              <a:rPr lang="cs-CZ" sz="2400" dirty="0">
                <a:solidFill>
                  <a:schemeClr val="bg1">
                    <a:lumMod val="50000"/>
                  </a:schemeClr>
                </a:solidFill>
              </a:rPr>
              <a:t>Konference –</a:t>
            </a:r>
            <a:r>
              <a:rPr lang="cs-CZ" sz="2400" b="1" dirty="0">
                <a:solidFill>
                  <a:schemeClr val="bg1">
                    <a:lumMod val="50000"/>
                  </a:schemeClr>
                </a:solidFill>
              </a:rPr>
              <a:t> </a:t>
            </a:r>
            <a:r>
              <a:rPr lang="cs-CZ" sz="2400" b="1" dirty="0" smtClean="0">
                <a:solidFill>
                  <a:srgbClr val="0070C0"/>
                </a:solidFill>
              </a:rPr>
              <a:t>7.STaN </a:t>
            </a:r>
            <a:r>
              <a:rPr lang="cs-CZ" sz="2400" b="1" dirty="0">
                <a:solidFill>
                  <a:srgbClr val="0070C0"/>
                </a:solidFill>
              </a:rPr>
              <a:t>konference </a:t>
            </a:r>
            <a:r>
              <a:rPr lang="cs-CZ" sz="2400" dirty="0">
                <a:solidFill>
                  <a:schemeClr val="bg1">
                    <a:lumMod val="50000"/>
                  </a:schemeClr>
                </a:solidFill>
              </a:rPr>
              <a:t>bude </a:t>
            </a:r>
            <a:r>
              <a:rPr lang="cs-CZ" sz="2400" dirty="0" smtClean="0">
                <a:solidFill>
                  <a:schemeClr val="bg1">
                    <a:lumMod val="50000"/>
                  </a:schemeClr>
                </a:solidFill>
              </a:rPr>
              <a:t>6.-7. listopadu 2017;</a:t>
            </a:r>
            <a:endParaRPr lang="cs-CZ" sz="2400" dirty="0">
              <a:solidFill>
                <a:schemeClr val="bg1">
                  <a:lumMod val="50000"/>
                </a:schemeClr>
              </a:solidFill>
            </a:endParaRPr>
          </a:p>
          <a:p>
            <a:pPr>
              <a:buNone/>
            </a:pPr>
            <a:r>
              <a:rPr lang="cs-CZ" sz="2400" dirty="0">
                <a:solidFill>
                  <a:schemeClr val="bg1">
                    <a:lumMod val="50000"/>
                  </a:schemeClr>
                </a:solidFill>
              </a:rPr>
              <a:t>Mezinárodní konference </a:t>
            </a:r>
            <a:r>
              <a:rPr lang="cs-CZ" sz="2400" b="1" dirty="0">
                <a:solidFill>
                  <a:schemeClr val="bg1">
                    <a:lumMod val="50000"/>
                  </a:schemeClr>
                </a:solidFill>
              </a:rPr>
              <a:t>ECHA, WCGTC, </a:t>
            </a:r>
            <a:r>
              <a:rPr lang="cs-CZ" sz="2400" b="1" dirty="0" smtClean="0">
                <a:solidFill>
                  <a:schemeClr val="bg1">
                    <a:lumMod val="50000"/>
                  </a:schemeClr>
                </a:solidFill>
              </a:rPr>
              <a:t>ICIE, SMND </a:t>
            </a:r>
            <a:r>
              <a:rPr lang="cs-CZ" sz="2000" dirty="0">
                <a:solidFill>
                  <a:schemeClr val="bg1">
                    <a:lumMod val="50000"/>
                  </a:schemeClr>
                </a:solidFill>
              </a:rPr>
              <a:t>(aktivní účast od r. 1990)</a:t>
            </a:r>
            <a:r>
              <a:rPr lang="cs-CZ" sz="2400" dirty="0">
                <a:solidFill>
                  <a:schemeClr val="bg1">
                    <a:lumMod val="50000"/>
                  </a:schemeClr>
                </a:solidFill>
              </a:rPr>
              <a:t>;</a:t>
            </a:r>
            <a:endParaRPr lang="cs-CZ" sz="2000" dirty="0">
              <a:solidFill>
                <a:schemeClr val="bg1">
                  <a:lumMod val="50000"/>
                </a:schemeClr>
              </a:solidFill>
            </a:endParaRPr>
          </a:p>
          <a:p>
            <a:pPr>
              <a:buNone/>
            </a:pPr>
            <a:r>
              <a:rPr lang="cs-CZ" sz="2400" dirty="0">
                <a:solidFill>
                  <a:schemeClr val="bg1">
                    <a:lumMod val="50000"/>
                  </a:schemeClr>
                </a:solidFill>
              </a:rPr>
              <a:t>Organizace</a:t>
            </a:r>
            <a:r>
              <a:rPr lang="cs-CZ" sz="2400" b="1" dirty="0">
                <a:solidFill>
                  <a:schemeClr val="bg1">
                    <a:lumMod val="50000"/>
                  </a:schemeClr>
                </a:solidFill>
              </a:rPr>
              <a:t> </a:t>
            </a:r>
            <a:r>
              <a:rPr lang="cs-CZ" sz="2400" b="1" dirty="0">
                <a:solidFill>
                  <a:srgbClr val="0070C0"/>
                </a:solidFill>
              </a:rPr>
              <a:t>19.WCGTC konference Praha </a:t>
            </a:r>
            <a:r>
              <a:rPr lang="cs-CZ" sz="2400" dirty="0">
                <a:solidFill>
                  <a:srgbClr val="0070C0"/>
                </a:solidFill>
              </a:rPr>
              <a:t>8.-12.8.</a:t>
            </a:r>
            <a:r>
              <a:rPr lang="cs-CZ" sz="2400" b="1" dirty="0">
                <a:solidFill>
                  <a:srgbClr val="0070C0"/>
                </a:solidFill>
              </a:rPr>
              <a:t>2011</a:t>
            </a:r>
            <a:r>
              <a:rPr lang="cs-CZ" sz="2400" b="1" dirty="0">
                <a:solidFill>
                  <a:schemeClr val="bg1">
                    <a:lumMod val="65000"/>
                  </a:schemeClr>
                </a:solidFill>
              </a:rPr>
              <a:t>;</a:t>
            </a:r>
          </a:p>
          <a:p>
            <a:pPr>
              <a:buNone/>
            </a:pPr>
            <a:r>
              <a:rPr lang="cs-CZ" sz="2400" b="1" dirty="0">
                <a:solidFill>
                  <a:srgbClr val="0070C0"/>
                </a:solidFill>
              </a:rPr>
              <a:t>Třída Sovičky </a:t>
            </a:r>
            <a:r>
              <a:rPr lang="cs-CZ" sz="2400" dirty="0">
                <a:solidFill>
                  <a:schemeClr val="bg1">
                    <a:lumMod val="50000"/>
                  </a:schemeClr>
                </a:solidFill>
              </a:rPr>
              <a:t>s programem pro </a:t>
            </a:r>
            <a:r>
              <a:rPr lang="cs-CZ" sz="2400" dirty="0" smtClean="0">
                <a:solidFill>
                  <a:schemeClr val="bg1">
                    <a:lumMod val="50000"/>
                  </a:schemeClr>
                </a:solidFill>
              </a:rPr>
              <a:t>nadané děti </a:t>
            </a:r>
            <a:r>
              <a:rPr lang="cs-CZ" sz="2400" dirty="0">
                <a:solidFill>
                  <a:schemeClr val="bg1">
                    <a:lumMod val="50000"/>
                  </a:schemeClr>
                </a:solidFill>
              </a:rPr>
              <a:t>(2005 – </a:t>
            </a:r>
            <a:r>
              <a:rPr lang="cs-CZ" sz="2400" dirty="0" smtClean="0">
                <a:solidFill>
                  <a:schemeClr val="bg1">
                    <a:lumMod val="50000"/>
                  </a:schemeClr>
                </a:solidFill>
              </a:rPr>
              <a:t>2013) </a:t>
            </a:r>
            <a:r>
              <a:rPr lang="cs-CZ" sz="2000" dirty="0" smtClean="0">
                <a:solidFill>
                  <a:schemeClr val="bg1">
                    <a:lumMod val="50000"/>
                  </a:schemeClr>
                </a:solidFill>
              </a:rPr>
              <a:t>MŠ Rozmarýnek, Praha 13;</a:t>
            </a:r>
            <a:endParaRPr lang="cs-CZ" sz="2000" dirty="0">
              <a:solidFill>
                <a:schemeClr val="bg1">
                  <a:lumMod val="50000"/>
                </a:schemeClr>
              </a:solidFill>
            </a:endParaRPr>
          </a:p>
          <a:p>
            <a:pPr>
              <a:buNone/>
            </a:pPr>
            <a:r>
              <a:rPr lang="cs-CZ" sz="2400" b="1" dirty="0">
                <a:solidFill>
                  <a:schemeClr val="bg1">
                    <a:lumMod val="50000"/>
                  </a:schemeClr>
                </a:solidFill>
              </a:rPr>
              <a:t>Letní škola </a:t>
            </a:r>
            <a:r>
              <a:rPr lang="cs-CZ" sz="2400" dirty="0">
                <a:solidFill>
                  <a:schemeClr val="bg1">
                    <a:lumMod val="50000"/>
                  </a:schemeClr>
                </a:solidFill>
              </a:rPr>
              <a:t>pro malé vědátory </a:t>
            </a:r>
            <a:r>
              <a:rPr lang="cs-CZ" sz="2400" dirty="0" smtClean="0">
                <a:solidFill>
                  <a:schemeClr val="bg1">
                    <a:lumMod val="50000"/>
                  </a:schemeClr>
                </a:solidFill>
              </a:rPr>
              <a:t>(5 – 14 let) </a:t>
            </a:r>
            <a:r>
              <a:rPr lang="cs-CZ" sz="2400" dirty="0">
                <a:solidFill>
                  <a:schemeClr val="bg1">
                    <a:lumMod val="50000"/>
                  </a:schemeClr>
                </a:solidFill>
              </a:rPr>
              <a:t>od r. 2012; </a:t>
            </a:r>
          </a:p>
          <a:p>
            <a:pPr>
              <a:buNone/>
            </a:pPr>
            <a:r>
              <a:rPr lang="cs-CZ" sz="2400" b="1" dirty="0">
                <a:solidFill>
                  <a:srgbClr val="0070C0"/>
                </a:solidFill>
              </a:rPr>
              <a:t>Kurzy</a:t>
            </a:r>
            <a:r>
              <a:rPr lang="cs-CZ" sz="2400" b="1" dirty="0">
                <a:solidFill>
                  <a:schemeClr val="bg1">
                    <a:lumMod val="65000"/>
                  </a:schemeClr>
                </a:solidFill>
              </a:rPr>
              <a:t>,</a:t>
            </a:r>
            <a:r>
              <a:rPr lang="cs-CZ" sz="2400" b="1" dirty="0">
                <a:solidFill>
                  <a:schemeClr val="bg1">
                    <a:lumMod val="50000"/>
                  </a:schemeClr>
                </a:solidFill>
              </a:rPr>
              <a:t> </a:t>
            </a:r>
            <a:r>
              <a:rPr lang="cs-CZ" sz="2400" dirty="0">
                <a:solidFill>
                  <a:schemeClr val="bg1">
                    <a:lumMod val="50000"/>
                  </a:schemeClr>
                </a:solidFill>
              </a:rPr>
              <a:t>publikační a popularizační činnost; koncepce, projekty;</a:t>
            </a:r>
          </a:p>
          <a:p>
            <a:pPr>
              <a:buNone/>
            </a:pPr>
            <a:r>
              <a:rPr lang="cs-CZ" sz="2400" dirty="0">
                <a:solidFill>
                  <a:schemeClr val="bg1">
                    <a:lumMod val="50000"/>
                  </a:schemeClr>
                </a:solidFill>
              </a:rPr>
              <a:t>Spolupráce se školami, poradnami, univerzitami, MŠMT, ČŠI.</a:t>
            </a:r>
          </a:p>
        </p:txBody>
      </p:sp>
    </p:spTree>
    <p:extLst>
      <p:ext uri="{BB962C8B-B14F-4D97-AF65-F5344CB8AC3E}">
        <p14:creationId xmlns:p14="http://schemas.microsoft.com/office/powerpoint/2010/main" val="23272527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2831" y="1825625"/>
            <a:ext cx="7746337" cy="4351338"/>
          </a:xfrm>
        </p:spPr>
      </p:pic>
    </p:spTree>
    <p:extLst>
      <p:ext uri="{BB962C8B-B14F-4D97-AF65-F5344CB8AC3E}">
        <p14:creationId xmlns:p14="http://schemas.microsoft.com/office/powerpoint/2010/main" val="1207780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228850" y="304847"/>
            <a:ext cx="7374974" cy="1631216"/>
          </a:xfrm>
          <a:prstGeom prst="rect">
            <a:avLst/>
          </a:prstGeom>
          <a:noFill/>
        </p:spPr>
        <p:txBody>
          <a:bodyPr wrap="square" rtlCol="0">
            <a:spAutoFit/>
          </a:bodyPr>
          <a:lstStyle/>
          <a:p>
            <a:pPr algn="ctr"/>
            <a:r>
              <a:rPr lang="cs-CZ" sz="2000" dirty="0">
                <a:solidFill>
                  <a:srgbClr val="000066"/>
                </a:solidFill>
              </a:rPr>
              <a:t>Od září 1989 jsme realizovali </a:t>
            </a:r>
            <a:r>
              <a:rPr lang="cs-CZ" sz="2000" dirty="0" smtClean="0">
                <a:solidFill>
                  <a:srgbClr val="000066"/>
                </a:solidFill>
              </a:rPr>
              <a:t>68 </a:t>
            </a:r>
            <a:r>
              <a:rPr lang="cs-CZ" sz="2000" dirty="0">
                <a:solidFill>
                  <a:srgbClr val="000066"/>
                </a:solidFill>
              </a:rPr>
              <a:t>Pracovních dnů </a:t>
            </a:r>
            <a:r>
              <a:rPr lang="cs-CZ" sz="2000" dirty="0" err="1" smtClean="0">
                <a:solidFill>
                  <a:srgbClr val="000066"/>
                </a:solidFill>
              </a:rPr>
              <a:t>STaN</a:t>
            </a:r>
            <a:r>
              <a:rPr lang="cs-CZ" sz="2000" dirty="0" smtClean="0">
                <a:solidFill>
                  <a:srgbClr val="000066"/>
                </a:solidFill>
              </a:rPr>
              <a:t>, </a:t>
            </a:r>
          </a:p>
          <a:p>
            <a:pPr algn="ctr"/>
            <a:r>
              <a:rPr lang="cs-CZ" sz="2000" dirty="0" smtClean="0">
                <a:solidFill>
                  <a:srgbClr val="000066"/>
                </a:solidFill>
              </a:rPr>
              <a:t>určených </a:t>
            </a:r>
            <a:r>
              <a:rPr lang="cs-CZ" sz="2000" b="1" dirty="0">
                <a:solidFill>
                  <a:srgbClr val="000066"/>
                </a:solidFill>
              </a:rPr>
              <a:t>psychologům, učitelům a rodičům nadaných dětí. </a:t>
            </a:r>
            <a:endParaRPr lang="cs-CZ" sz="2000" b="1" dirty="0" smtClean="0">
              <a:solidFill>
                <a:srgbClr val="000066"/>
              </a:solidFill>
            </a:endParaRPr>
          </a:p>
          <a:p>
            <a:pPr algn="ctr"/>
            <a:r>
              <a:rPr lang="cs-CZ" sz="2000" b="1" dirty="0" smtClean="0">
                <a:solidFill>
                  <a:srgbClr val="C00000"/>
                </a:solidFill>
              </a:rPr>
              <a:t>69. Pracovní den </a:t>
            </a:r>
            <a:r>
              <a:rPr lang="cs-CZ" sz="2000" b="1" dirty="0" err="1" smtClean="0">
                <a:solidFill>
                  <a:srgbClr val="C00000"/>
                </a:solidFill>
              </a:rPr>
              <a:t>STaN</a:t>
            </a:r>
            <a:r>
              <a:rPr lang="cs-CZ" sz="2000" b="1" dirty="0" smtClean="0">
                <a:solidFill>
                  <a:srgbClr val="C00000"/>
                </a:solidFill>
              </a:rPr>
              <a:t> </a:t>
            </a:r>
            <a:r>
              <a:rPr lang="cs-CZ" sz="2000" dirty="0" smtClean="0">
                <a:solidFill>
                  <a:srgbClr val="C00000"/>
                </a:solidFill>
              </a:rPr>
              <a:t>se koná v pondělí, </a:t>
            </a:r>
            <a:r>
              <a:rPr lang="cs-CZ" sz="2000" b="1" dirty="0" smtClean="0">
                <a:solidFill>
                  <a:srgbClr val="C00000"/>
                </a:solidFill>
              </a:rPr>
              <a:t>16.dubna 2018, </a:t>
            </a:r>
            <a:r>
              <a:rPr lang="cs-CZ" sz="2000" dirty="0" smtClean="0">
                <a:solidFill>
                  <a:srgbClr val="C00000"/>
                </a:solidFill>
              </a:rPr>
              <a:t>opět</a:t>
            </a:r>
          </a:p>
          <a:p>
            <a:pPr algn="ctr"/>
            <a:r>
              <a:rPr lang="cs-CZ" sz="2000" b="1" dirty="0" smtClean="0">
                <a:solidFill>
                  <a:srgbClr val="C00000"/>
                </a:solidFill>
              </a:rPr>
              <a:t>v Obřadní síni radnice Prahy 13</a:t>
            </a:r>
            <a:r>
              <a:rPr lang="cs-CZ" sz="2000" dirty="0" smtClean="0">
                <a:solidFill>
                  <a:srgbClr val="C00000"/>
                </a:solidFill>
              </a:rPr>
              <a:t>, Nové Butovice, Sluneční náměstí 13</a:t>
            </a:r>
          </a:p>
          <a:p>
            <a:pPr algn="ctr"/>
            <a:endParaRPr lang="cs-CZ" sz="2000" b="1" dirty="0">
              <a:solidFill>
                <a:srgbClr val="C00000"/>
              </a:solidFill>
            </a:endParaRPr>
          </a:p>
        </p:txBody>
      </p:sp>
      <p:pic>
        <p:nvPicPr>
          <p:cNvPr id="6" name="Obrázek 5" descr="017.JPG"/>
          <p:cNvPicPr>
            <a:picLocks noChangeAspect="1"/>
          </p:cNvPicPr>
          <p:nvPr/>
        </p:nvPicPr>
        <p:blipFill>
          <a:blip r:embed="rId3" cstate="print"/>
          <a:stretch>
            <a:fillRect/>
          </a:stretch>
        </p:blipFill>
        <p:spPr>
          <a:xfrm>
            <a:off x="2965873" y="1936063"/>
            <a:ext cx="5900928" cy="3950208"/>
          </a:xfrm>
          <a:prstGeom prst="rect">
            <a:avLst/>
          </a:prstGeom>
        </p:spPr>
      </p:pic>
      <p:sp>
        <p:nvSpPr>
          <p:cNvPr id="4" name="TextovéPole 3"/>
          <p:cNvSpPr txBox="1"/>
          <p:nvPr/>
        </p:nvSpPr>
        <p:spPr>
          <a:xfrm>
            <a:off x="2826994" y="6117924"/>
            <a:ext cx="7929618" cy="369332"/>
          </a:xfrm>
          <a:prstGeom prst="rect">
            <a:avLst/>
          </a:prstGeom>
          <a:noFill/>
        </p:spPr>
        <p:txBody>
          <a:bodyPr wrap="square" rtlCol="0">
            <a:spAutoFit/>
          </a:bodyPr>
          <a:lstStyle/>
          <a:p>
            <a:r>
              <a:rPr lang="cs-CZ" dirty="0">
                <a:solidFill>
                  <a:srgbClr val="000066"/>
                </a:solidFill>
              </a:rPr>
              <a:t>Představujeme zde novinky i netradiční témata z výzkumu i praxe. </a:t>
            </a:r>
          </a:p>
        </p:txBody>
      </p:sp>
    </p:spTree>
    <p:extLst>
      <p:ext uri="{BB962C8B-B14F-4D97-AF65-F5344CB8AC3E}">
        <p14:creationId xmlns:p14="http://schemas.microsoft.com/office/powerpoint/2010/main" val="9820486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0038"/>
            <a:ext cx="10515600" cy="1325562"/>
          </a:xfrm>
        </p:spPr>
        <p:txBody>
          <a:bodyPr rtlCol="0">
            <a:normAutofit fontScale="90000"/>
          </a:bodyPr>
          <a:lstStyle/>
          <a:p>
            <a:pPr algn="ctr" eaLnBrk="1" fontAlgn="auto" hangingPunct="1">
              <a:spcAft>
                <a:spcPts val="0"/>
              </a:spcAft>
              <a:defRPr/>
            </a:pPr>
            <a:r>
              <a:rPr lang="cs-CZ" sz="2700" b="1" dirty="0" smtClean="0">
                <a:solidFill>
                  <a:srgbClr val="002060"/>
                </a:solidFill>
              </a:rPr>
              <a:t/>
            </a:r>
            <a:br>
              <a:rPr lang="cs-CZ" sz="2700" b="1" dirty="0" smtClean="0">
                <a:solidFill>
                  <a:srgbClr val="002060"/>
                </a:solidFill>
              </a:rPr>
            </a:br>
            <a:r>
              <a:rPr lang="cs-CZ" sz="2700" b="1" dirty="0" smtClean="0">
                <a:solidFill>
                  <a:srgbClr val="002060"/>
                </a:solidFill>
              </a:rPr>
              <a:t>65.Pracovní den </a:t>
            </a:r>
            <a:r>
              <a:rPr lang="cs-CZ" sz="2700" b="1" dirty="0" err="1" smtClean="0">
                <a:solidFill>
                  <a:srgbClr val="002060"/>
                </a:solidFill>
              </a:rPr>
              <a:t>STaN</a:t>
            </a:r>
            <a:r>
              <a:rPr lang="cs-CZ" sz="2700" b="1" dirty="0" smtClean="0">
                <a:solidFill>
                  <a:srgbClr val="002060"/>
                </a:solidFill>
              </a:rPr>
              <a:t> 2013, Obřadní síň radnice Prahy 13 </a:t>
            </a:r>
            <a:br>
              <a:rPr lang="cs-CZ" sz="2700" b="1" dirty="0" smtClean="0">
                <a:solidFill>
                  <a:srgbClr val="002060"/>
                </a:solidFill>
              </a:rPr>
            </a:br>
            <a:r>
              <a:rPr lang="cs-CZ" sz="3200" b="1" dirty="0" smtClean="0">
                <a:solidFill>
                  <a:srgbClr val="C00000"/>
                </a:solidFill>
              </a:rPr>
              <a:t>Dr. </a:t>
            </a:r>
            <a:r>
              <a:rPr lang="cs-CZ" sz="3200" b="1" dirty="0" err="1" smtClean="0">
                <a:solidFill>
                  <a:srgbClr val="C00000"/>
                </a:solidFill>
              </a:rPr>
              <a:t>Hava</a:t>
            </a:r>
            <a:r>
              <a:rPr lang="cs-CZ" sz="3200" b="1" dirty="0" smtClean="0">
                <a:solidFill>
                  <a:srgbClr val="C00000"/>
                </a:solidFill>
              </a:rPr>
              <a:t> </a:t>
            </a:r>
            <a:r>
              <a:rPr lang="cs-CZ" sz="3200" b="1" dirty="0" err="1" smtClean="0">
                <a:solidFill>
                  <a:srgbClr val="C00000"/>
                </a:solidFill>
              </a:rPr>
              <a:t>Vidergor</a:t>
            </a:r>
            <a:r>
              <a:rPr lang="cs-CZ" sz="3200" b="1" dirty="0" smtClean="0">
                <a:solidFill>
                  <a:srgbClr val="C00000"/>
                </a:solidFill>
              </a:rPr>
              <a:t>, Izrael – zahraniční host, prostřednictvím </a:t>
            </a:r>
            <a:r>
              <a:rPr lang="cs-CZ" sz="3200" b="1" dirty="0" err="1" smtClean="0">
                <a:solidFill>
                  <a:srgbClr val="C00000"/>
                </a:solidFill>
              </a:rPr>
              <a:t>skype</a:t>
            </a:r>
            <a:r>
              <a:rPr lang="cs-CZ" sz="3200" b="1" dirty="0" smtClean="0">
                <a:solidFill>
                  <a:srgbClr val="C00000"/>
                </a:solidFill>
              </a:rPr>
              <a:t/>
            </a:r>
            <a:br>
              <a:rPr lang="cs-CZ" sz="3200" b="1" dirty="0" smtClean="0">
                <a:solidFill>
                  <a:srgbClr val="C00000"/>
                </a:solidFill>
              </a:rPr>
            </a:br>
            <a:r>
              <a:rPr lang="cs-CZ" sz="2800" b="1" dirty="0" err="1" smtClean="0">
                <a:solidFill>
                  <a:srgbClr val="0070C0"/>
                </a:solidFill>
              </a:rPr>
              <a:t>MdCM</a:t>
            </a:r>
            <a:r>
              <a:rPr lang="cs-CZ" sz="2800" b="1" dirty="0" smtClean="0">
                <a:solidFill>
                  <a:srgbClr val="0070C0"/>
                </a:solidFill>
              </a:rPr>
              <a:t> – </a:t>
            </a:r>
            <a:r>
              <a:rPr lang="cs-CZ" sz="2800" b="1" dirty="0" err="1" smtClean="0">
                <a:solidFill>
                  <a:srgbClr val="0070C0"/>
                </a:solidFill>
              </a:rPr>
              <a:t>Multidimensionální</a:t>
            </a:r>
            <a:r>
              <a:rPr lang="cs-CZ" sz="2800" b="1" dirty="0" smtClean="0">
                <a:solidFill>
                  <a:srgbClr val="0070C0"/>
                </a:solidFill>
              </a:rPr>
              <a:t> model kurikula: </a:t>
            </a:r>
            <a:br>
              <a:rPr lang="cs-CZ" sz="2800" b="1" dirty="0" smtClean="0">
                <a:solidFill>
                  <a:srgbClr val="0070C0"/>
                </a:solidFill>
              </a:rPr>
            </a:br>
            <a:r>
              <a:rPr lang="cs-CZ" sz="2800" b="1" dirty="0" smtClean="0">
                <a:solidFill>
                  <a:srgbClr val="0070C0"/>
                </a:solidFill>
              </a:rPr>
              <a:t>Příprava dnešních studentů na svět zítřka</a:t>
            </a:r>
            <a:r>
              <a:rPr lang="cs-CZ" sz="3200" b="1" dirty="0">
                <a:solidFill>
                  <a:srgbClr val="C00000"/>
                </a:solidFill>
              </a:rPr>
              <a:t/>
            </a:r>
            <a:br>
              <a:rPr lang="cs-CZ" sz="3200" b="1" dirty="0">
                <a:solidFill>
                  <a:srgbClr val="C00000"/>
                </a:solidFill>
              </a:rPr>
            </a:br>
            <a:r>
              <a:rPr lang="cs-CZ" sz="2700" b="1" dirty="0" smtClean="0">
                <a:solidFill>
                  <a:srgbClr val="C00000"/>
                </a:solidFill>
              </a:rPr>
              <a:t>www.hvgifted.com</a:t>
            </a:r>
            <a:endParaRPr lang="cs-CZ" sz="2700" b="1" dirty="0">
              <a:solidFill>
                <a:srgbClr val="C00000"/>
              </a:solidFill>
            </a:endParaRPr>
          </a:p>
        </p:txBody>
      </p:sp>
      <p:pic>
        <p:nvPicPr>
          <p:cNvPr id="16387" name="Picture 2" descr="C:\Users\Eva\Documents\3.STaN foto\P13 hvgifted a JaFra a EV.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79750" y="2257425"/>
            <a:ext cx="6032500" cy="4525963"/>
          </a:xfrm>
        </p:spPr>
      </p:pic>
    </p:spTree>
    <p:extLst>
      <p:ext uri="{BB962C8B-B14F-4D97-AF65-F5344CB8AC3E}">
        <p14:creationId xmlns:p14="http://schemas.microsoft.com/office/powerpoint/2010/main" val="1733691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847528" y="188640"/>
            <a:ext cx="4286280" cy="707886"/>
          </a:xfrm>
          <a:prstGeom prst="rect">
            <a:avLst/>
          </a:prstGeom>
          <a:noFill/>
        </p:spPr>
        <p:txBody>
          <a:bodyPr wrap="square" rtlCol="0">
            <a:spAutoFit/>
          </a:bodyPr>
          <a:lstStyle/>
          <a:p>
            <a:r>
              <a:rPr lang="cs-CZ" sz="2000" dirty="0">
                <a:solidFill>
                  <a:srgbClr val="000066"/>
                </a:solidFill>
              </a:rPr>
              <a:t>Děti v „Sovičkách“ </a:t>
            </a:r>
            <a:r>
              <a:rPr lang="cs-CZ" sz="2000" dirty="0" smtClean="0">
                <a:solidFill>
                  <a:srgbClr val="000066"/>
                </a:solidFill>
              </a:rPr>
              <a:t>pracovaly </a:t>
            </a:r>
            <a:r>
              <a:rPr lang="cs-CZ" sz="2000" dirty="0">
                <a:solidFill>
                  <a:srgbClr val="000066"/>
                </a:solidFill>
              </a:rPr>
              <a:t>na řadě „vědeckých“projektů:</a:t>
            </a:r>
          </a:p>
        </p:txBody>
      </p:sp>
      <p:pic>
        <p:nvPicPr>
          <p:cNvPr id="3" name="Obrázek 2" descr="Sovičky 2009 (6).JPG"/>
          <p:cNvPicPr>
            <a:picLocks noChangeAspect="1"/>
          </p:cNvPicPr>
          <p:nvPr/>
        </p:nvPicPr>
        <p:blipFill>
          <a:blip r:embed="rId2" cstate="print"/>
          <a:stretch>
            <a:fillRect/>
          </a:stretch>
        </p:blipFill>
        <p:spPr>
          <a:xfrm>
            <a:off x="2666977" y="3643314"/>
            <a:ext cx="3619493" cy="2714620"/>
          </a:xfrm>
          <a:prstGeom prst="rect">
            <a:avLst/>
          </a:prstGeom>
        </p:spPr>
      </p:pic>
      <p:pic>
        <p:nvPicPr>
          <p:cNvPr id="4" name="Obrázek 3" descr="Sovičky 2009 (7).JPG"/>
          <p:cNvPicPr>
            <a:picLocks noChangeAspect="1"/>
          </p:cNvPicPr>
          <p:nvPr/>
        </p:nvPicPr>
        <p:blipFill>
          <a:blip r:embed="rId3" cstate="print"/>
          <a:stretch>
            <a:fillRect/>
          </a:stretch>
        </p:blipFill>
        <p:spPr>
          <a:xfrm>
            <a:off x="6453190" y="357167"/>
            <a:ext cx="3571868" cy="2678901"/>
          </a:xfrm>
          <a:prstGeom prst="rect">
            <a:avLst/>
          </a:prstGeom>
        </p:spPr>
      </p:pic>
      <p:pic>
        <p:nvPicPr>
          <p:cNvPr id="5" name="Obrázek 4" descr="Sovičky 2009 (11).JPG"/>
          <p:cNvPicPr>
            <a:picLocks noChangeAspect="1"/>
          </p:cNvPicPr>
          <p:nvPr/>
        </p:nvPicPr>
        <p:blipFill>
          <a:blip r:embed="rId4" cstate="print"/>
          <a:stretch>
            <a:fillRect/>
          </a:stretch>
        </p:blipFill>
        <p:spPr>
          <a:xfrm>
            <a:off x="7752185" y="3284985"/>
            <a:ext cx="2303875" cy="3071833"/>
          </a:xfrm>
          <a:prstGeom prst="rect">
            <a:avLst/>
          </a:prstGeom>
        </p:spPr>
      </p:pic>
      <p:sp>
        <p:nvSpPr>
          <p:cNvPr id="6" name="TextovéPole 5"/>
          <p:cNvSpPr txBox="1"/>
          <p:nvPr/>
        </p:nvSpPr>
        <p:spPr>
          <a:xfrm>
            <a:off x="3143672" y="836713"/>
            <a:ext cx="3240360" cy="646331"/>
          </a:xfrm>
          <a:prstGeom prst="rect">
            <a:avLst/>
          </a:prstGeom>
          <a:noFill/>
        </p:spPr>
        <p:txBody>
          <a:bodyPr wrap="square" rtlCol="0">
            <a:spAutoFit/>
          </a:bodyPr>
          <a:lstStyle/>
          <a:p>
            <a:r>
              <a:rPr lang="cs-CZ" dirty="0">
                <a:solidFill>
                  <a:srgbClr val="000066"/>
                </a:solidFill>
              </a:rPr>
              <a:t>Optické iluze, experimenty </a:t>
            </a:r>
          </a:p>
          <a:p>
            <a:r>
              <a:rPr lang="cs-CZ" dirty="0">
                <a:solidFill>
                  <a:srgbClr val="000066"/>
                </a:solidFill>
              </a:rPr>
              <a:t>ve fyzice a chemii a další.</a:t>
            </a:r>
          </a:p>
        </p:txBody>
      </p:sp>
      <p:pic>
        <p:nvPicPr>
          <p:cNvPr id="7" name="Obrázek 6" descr="MAJDA zirafa slon.bmp"/>
          <p:cNvPicPr>
            <a:picLocks noChangeAspect="1"/>
          </p:cNvPicPr>
          <p:nvPr/>
        </p:nvPicPr>
        <p:blipFill>
          <a:blip r:embed="rId5" cstate="print"/>
          <a:stretch>
            <a:fillRect/>
          </a:stretch>
        </p:blipFill>
        <p:spPr>
          <a:xfrm>
            <a:off x="1524001" y="980728"/>
            <a:ext cx="1592881" cy="2420888"/>
          </a:xfrm>
          <a:prstGeom prst="rect">
            <a:avLst/>
          </a:prstGeom>
        </p:spPr>
      </p:pic>
      <p:sp>
        <p:nvSpPr>
          <p:cNvPr id="8" name="TextovéPole 7"/>
          <p:cNvSpPr txBox="1"/>
          <p:nvPr/>
        </p:nvSpPr>
        <p:spPr>
          <a:xfrm>
            <a:off x="3215680" y="1484784"/>
            <a:ext cx="3096344" cy="1754326"/>
          </a:xfrm>
          <a:prstGeom prst="rect">
            <a:avLst/>
          </a:prstGeom>
          <a:noFill/>
        </p:spPr>
        <p:txBody>
          <a:bodyPr wrap="square" rtlCol="0">
            <a:spAutoFit/>
          </a:bodyPr>
          <a:lstStyle/>
          <a:p>
            <a:r>
              <a:rPr lang="cs-CZ" dirty="0">
                <a:solidFill>
                  <a:srgbClr val="FF0066"/>
                </a:solidFill>
              </a:rPr>
              <a:t>Majda (3.5) vypracovala „atlas zvířat“. Je mimořádně nadaná a v předchozí školce se nudila a byla nešťastná. Po seznámení s několika dalšími školkami si vybrala „Sovičky.“ </a:t>
            </a:r>
          </a:p>
        </p:txBody>
      </p:sp>
    </p:spTree>
    <p:extLst>
      <p:ext uri="{BB962C8B-B14F-4D97-AF65-F5344CB8AC3E}">
        <p14:creationId xmlns:p14="http://schemas.microsoft.com/office/powerpoint/2010/main" val="2513336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809720" y="428604"/>
            <a:ext cx="8643998" cy="707886"/>
          </a:xfrm>
          <a:prstGeom prst="rect">
            <a:avLst/>
          </a:prstGeom>
          <a:noFill/>
        </p:spPr>
        <p:txBody>
          <a:bodyPr wrap="square" rtlCol="0">
            <a:spAutoFit/>
          </a:bodyPr>
          <a:lstStyle/>
          <a:p>
            <a:r>
              <a:rPr lang="cs-CZ" sz="2000" dirty="0">
                <a:solidFill>
                  <a:srgbClr val="000066"/>
                </a:solidFill>
              </a:rPr>
              <a:t>     STaN and SMND (Škola pro mimoriadne nadané deti), Bratislava</a:t>
            </a:r>
            <a:endParaRPr lang="cs-CZ" sz="2000" dirty="0"/>
          </a:p>
          <a:p>
            <a:endParaRPr lang="cs-CZ" sz="2000" dirty="0">
              <a:solidFill>
                <a:srgbClr val="000066"/>
              </a:solidFill>
            </a:endParaRPr>
          </a:p>
        </p:txBody>
      </p:sp>
      <p:pic>
        <p:nvPicPr>
          <p:cNvPr id="3" name="Obrázek 2" descr="59.pracovní den  Společnosti pro talent a nadání (74).JPG"/>
          <p:cNvPicPr>
            <a:picLocks noChangeAspect="1"/>
          </p:cNvPicPr>
          <p:nvPr/>
        </p:nvPicPr>
        <p:blipFill>
          <a:blip r:embed="rId2" cstate="print"/>
          <a:stretch>
            <a:fillRect/>
          </a:stretch>
        </p:blipFill>
        <p:spPr>
          <a:xfrm>
            <a:off x="2166911" y="1142984"/>
            <a:ext cx="3964791" cy="5286388"/>
          </a:xfrm>
          <a:prstGeom prst="rect">
            <a:avLst/>
          </a:prstGeom>
        </p:spPr>
      </p:pic>
      <p:pic>
        <p:nvPicPr>
          <p:cNvPr id="5" name="Obrázek 4" descr="DSC02817.JPG"/>
          <p:cNvPicPr>
            <a:picLocks noChangeAspect="1"/>
          </p:cNvPicPr>
          <p:nvPr/>
        </p:nvPicPr>
        <p:blipFill>
          <a:blip r:embed="rId3" cstate="print"/>
          <a:stretch>
            <a:fillRect/>
          </a:stretch>
        </p:blipFill>
        <p:spPr>
          <a:xfrm>
            <a:off x="7176121" y="2564904"/>
            <a:ext cx="2374109" cy="2882002"/>
          </a:xfrm>
          <a:prstGeom prst="rect">
            <a:avLst/>
          </a:prstGeom>
        </p:spPr>
      </p:pic>
      <p:sp>
        <p:nvSpPr>
          <p:cNvPr id="6" name="TextovéPole 5"/>
          <p:cNvSpPr txBox="1"/>
          <p:nvPr/>
        </p:nvSpPr>
        <p:spPr>
          <a:xfrm>
            <a:off x="6381752" y="980729"/>
            <a:ext cx="3786214" cy="1200329"/>
          </a:xfrm>
          <a:prstGeom prst="rect">
            <a:avLst/>
          </a:prstGeom>
          <a:noFill/>
        </p:spPr>
        <p:txBody>
          <a:bodyPr wrap="square" rtlCol="0">
            <a:spAutoFit/>
          </a:bodyPr>
          <a:lstStyle/>
          <a:p>
            <a:r>
              <a:rPr lang="cs-CZ" b="1" dirty="0">
                <a:solidFill>
                  <a:srgbClr val="000066"/>
                </a:solidFill>
              </a:rPr>
              <a:t>PhDr. Jolana Laznibatová</a:t>
            </a:r>
            <a:r>
              <a:rPr lang="cs-CZ" dirty="0">
                <a:solidFill>
                  <a:srgbClr val="000066"/>
                </a:solidFill>
              </a:rPr>
              <a:t>, psycholožka a ředitelka SMND, byla hostem 59. Pracovního dne STaN, 22.3.2010. </a:t>
            </a:r>
          </a:p>
          <a:p>
            <a:pPr algn="just"/>
            <a:r>
              <a:rPr lang="cs-CZ" dirty="0">
                <a:solidFill>
                  <a:srgbClr val="000066"/>
                </a:solidFill>
              </a:rPr>
              <a:t>Na snímku s dětmi ze „Soviček“.</a:t>
            </a:r>
          </a:p>
        </p:txBody>
      </p:sp>
      <p:sp>
        <p:nvSpPr>
          <p:cNvPr id="7" name="TextovéPole 6"/>
          <p:cNvSpPr txBox="1"/>
          <p:nvPr/>
        </p:nvSpPr>
        <p:spPr>
          <a:xfrm>
            <a:off x="6600056" y="5517233"/>
            <a:ext cx="3744416" cy="1200329"/>
          </a:xfrm>
          <a:prstGeom prst="rect">
            <a:avLst/>
          </a:prstGeom>
          <a:noFill/>
        </p:spPr>
        <p:txBody>
          <a:bodyPr wrap="square" rtlCol="0">
            <a:spAutoFit/>
          </a:bodyPr>
          <a:lstStyle/>
          <a:p>
            <a:r>
              <a:rPr lang="cs-CZ" dirty="0">
                <a:solidFill>
                  <a:srgbClr val="002060"/>
                </a:solidFill>
              </a:rPr>
              <a:t>Jolana je autorkou publikace „</a:t>
            </a:r>
            <a:r>
              <a:rPr lang="cs-CZ" b="1" dirty="0">
                <a:solidFill>
                  <a:srgbClr val="002060"/>
                </a:solidFill>
              </a:rPr>
              <a:t>Nadané dieťa, </a:t>
            </a:r>
            <a:r>
              <a:rPr lang="cs-CZ" dirty="0">
                <a:solidFill>
                  <a:srgbClr val="002060"/>
                </a:solidFill>
              </a:rPr>
              <a:t>jeho vývin, vzdelávanie a podporovanie</a:t>
            </a:r>
            <a:r>
              <a:rPr lang="cs-CZ" b="1" dirty="0">
                <a:solidFill>
                  <a:srgbClr val="002060"/>
                </a:solidFill>
              </a:rPr>
              <a:t>.“</a:t>
            </a:r>
            <a:endParaRPr lang="cs-CZ" dirty="0">
              <a:solidFill>
                <a:srgbClr val="002060"/>
              </a:solidFill>
            </a:endParaRPr>
          </a:p>
          <a:p>
            <a:endParaRPr lang="cs-CZ" dirty="0">
              <a:solidFill>
                <a:srgbClr val="002060"/>
              </a:solidFill>
            </a:endParaRPr>
          </a:p>
        </p:txBody>
      </p:sp>
    </p:spTree>
    <p:extLst>
      <p:ext uri="{BB962C8B-B14F-4D97-AF65-F5344CB8AC3E}">
        <p14:creationId xmlns:p14="http://schemas.microsoft.com/office/powerpoint/2010/main" val="26686968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952596" y="571481"/>
            <a:ext cx="4214842" cy="1200329"/>
          </a:xfrm>
          <a:prstGeom prst="rect">
            <a:avLst/>
          </a:prstGeom>
          <a:noFill/>
        </p:spPr>
        <p:txBody>
          <a:bodyPr wrap="square" rtlCol="0">
            <a:spAutoFit/>
          </a:bodyPr>
          <a:lstStyle/>
          <a:p>
            <a:r>
              <a:rPr lang="cs-CZ" sz="2400" dirty="0">
                <a:solidFill>
                  <a:srgbClr val="000066"/>
                </a:solidFill>
              </a:rPr>
              <a:t>Každé setkání Klubu rodičů má své téma a pozvaného hosta. </a:t>
            </a:r>
          </a:p>
          <a:p>
            <a:endParaRPr lang="cs-CZ" sz="2400" dirty="0">
              <a:solidFill>
                <a:srgbClr val="000066"/>
              </a:solidFill>
            </a:endParaRPr>
          </a:p>
        </p:txBody>
      </p:sp>
      <p:pic>
        <p:nvPicPr>
          <p:cNvPr id="3" name="Obrázek 2" descr="klub rodičů, 20.5.09 (9).JPG"/>
          <p:cNvPicPr>
            <a:picLocks noChangeAspect="1"/>
          </p:cNvPicPr>
          <p:nvPr/>
        </p:nvPicPr>
        <p:blipFill>
          <a:blip r:embed="rId2" cstate="print"/>
          <a:stretch>
            <a:fillRect/>
          </a:stretch>
        </p:blipFill>
        <p:spPr>
          <a:xfrm>
            <a:off x="1738282" y="2428869"/>
            <a:ext cx="5643602" cy="4232701"/>
          </a:xfrm>
          <a:prstGeom prst="rect">
            <a:avLst/>
          </a:prstGeom>
        </p:spPr>
      </p:pic>
      <p:pic>
        <p:nvPicPr>
          <p:cNvPr id="4" name="Obrázek 3" descr="klub rodičů, 20.5.09 (26).JPG"/>
          <p:cNvPicPr>
            <a:picLocks noChangeAspect="1"/>
          </p:cNvPicPr>
          <p:nvPr/>
        </p:nvPicPr>
        <p:blipFill>
          <a:blip r:embed="rId3" cstate="print"/>
          <a:stretch>
            <a:fillRect/>
          </a:stretch>
        </p:blipFill>
        <p:spPr>
          <a:xfrm>
            <a:off x="7381884" y="0"/>
            <a:ext cx="3286117" cy="2464588"/>
          </a:xfrm>
          <a:prstGeom prst="rect">
            <a:avLst/>
          </a:prstGeom>
        </p:spPr>
      </p:pic>
      <p:sp>
        <p:nvSpPr>
          <p:cNvPr id="5" name="TextovéPole 4"/>
          <p:cNvSpPr txBox="1"/>
          <p:nvPr/>
        </p:nvSpPr>
        <p:spPr>
          <a:xfrm>
            <a:off x="7381884" y="2786058"/>
            <a:ext cx="3143272" cy="3416320"/>
          </a:xfrm>
          <a:prstGeom prst="rect">
            <a:avLst/>
          </a:prstGeom>
          <a:noFill/>
        </p:spPr>
        <p:txBody>
          <a:bodyPr wrap="square" rtlCol="0">
            <a:spAutoFit/>
          </a:bodyPr>
          <a:lstStyle/>
          <a:p>
            <a:r>
              <a:rPr lang="cs-CZ" dirty="0">
                <a:solidFill>
                  <a:srgbClr val="000066"/>
                </a:solidFill>
              </a:rPr>
              <a:t>Jedním z nich byla organizace AFS:  </a:t>
            </a:r>
          </a:p>
          <a:p>
            <a:r>
              <a:rPr lang="cs-CZ" dirty="0">
                <a:solidFill>
                  <a:srgbClr val="000066"/>
                </a:solidFill>
              </a:rPr>
              <a:t>www.afs.cz</a:t>
            </a:r>
          </a:p>
          <a:p>
            <a:endParaRPr lang="cs-CZ" dirty="0">
              <a:solidFill>
                <a:srgbClr val="000066"/>
              </a:solidFill>
            </a:endParaRPr>
          </a:p>
          <a:p>
            <a:pPr algn="just"/>
            <a:r>
              <a:rPr lang="cs-CZ" dirty="0">
                <a:solidFill>
                  <a:srgbClr val="000066"/>
                </a:solidFill>
              </a:rPr>
              <a:t>Zahraniční středoškoláci se na jeden školní rok stali členy českých rodin</a:t>
            </a:r>
          </a:p>
          <a:p>
            <a:pPr algn="just"/>
            <a:endParaRPr lang="cs-CZ" dirty="0">
              <a:solidFill>
                <a:srgbClr val="000066"/>
              </a:solidFill>
            </a:endParaRPr>
          </a:p>
          <a:p>
            <a:pPr algn="just"/>
            <a:r>
              <a:rPr lang="cs-CZ" dirty="0">
                <a:solidFill>
                  <a:srgbClr val="000066"/>
                </a:solidFill>
              </a:rPr>
              <a:t>21.4.2010 jsme přivítali hostitelskou rodinu z Prahy a studentky z Německa a USA, žijící v Praze.</a:t>
            </a:r>
          </a:p>
        </p:txBody>
      </p:sp>
      <p:sp>
        <p:nvSpPr>
          <p:cNvPr id="6" name="Obdélník 5"/>
          <p:cNvSpPr/>
          <p:nvPr/>
        </p:nvSpPr>
        <p:spPr>
          <a:xfrm>
            <a:off x="4095750" y="1254423"/>
            <a:ext cx="2286000" cy="369332"/>
          </a:xfrm>
          <a:prstGeom prst="rect">
            <a:avLst/>
          </a:prstGeom>
        </p:spPr>
        <p:txBody>
          <a:bodyPr>
            <a:spAutoFit/>
          </a:bodyPr>
          <a:lstStyle/>
          <a:p>
            <a:pPr lvl="0"/>
            <a:r>
              <a:rPr lang="cs-CZ" dirty="0">
                <a:solidFill>
                  <a:srgbClr val="000066"/>
                </a:solidFill>
              </a:rPr>
              <a:t>  </a:t>
            </a:r>
          </a:p>
        </p:txBody>
      </p:sp>
    </p:spTree>
    <p:extLst>
      <p:ext uri="{BB962C8B-B14F-4D97-AF65-F5344CB8AC3E}">
        <p14:creationId xmlns:p14="http://schemas.microsoft.com/office/powerpoint/2010/main" val="968856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0" y="231775"/>
            <a:ext cx="12192000" cy="1600200"/>
          </a:xfrm>
        </p:spPr>
        <p:txBody>
          <a:bodyPr>
            <a:normAutofit fontScale="90000"/>
          </a:bodyPr>
          <a:lstStyle/>
          <a:p>
            <a:pPr algn="ctr" eaLnBrk="1" hangingPunct="1"/>
            <a:r>
              <a:rPr lang="cs-CZ" altLang="cs-CZ" sz="3600" b="1" smtClean="0">
                <a:solidFill>
                  <a:srgbClr val="C00000"/>
                </a:solidFill>
              </a:rPr>
              <a:t>19.WCGTC</a:t>
            </a:r>
            <a:r>
              <a:rPr lang="cs-CZ" altLang="cs-CZ" sz="3600" b="1" smtClean="0">
                <a:solidFill>
                  <a:srgbClr val="FF0066"/>
                </a:solidFill>
              </a:rPr>
              <a:t> </a:t>
            </a:r>
            <a:r>
              <a:rPr lang="cs-CZ" altLang="cs-CZ" sz="3600" b="1" smtClean="0">
                <a:solidFill>
                  <a:srgbClr val="C00000"/>
                </a:solidFill>
              </a:rPr>
              <a:t>konference Praha  </a:t>
            </a:r>
            <a:r>
              <a:rPr lang="cs-CZ" altLang="cs-CZ" sz="3600" b="1" smtClean="0">
                <a:solidFill>
                  <a:srgbClr val="FF0066"/>
                </a:solidFill>
              </a:rPr>
              <a:t> </a:t>
            </a:r>
            <a:r>
              <a:rPr lang="cs-CZ" altLang="cs-CZ" sz="3600" smtClean="0">
                <a:solidFill>
                  <a:srgbClr val="002060"/>
                </a:solidFill>
              </a:rPr>
              <a:t>8.-12.8.2011</a:t>
            </a:r>
            <a:r>
              <a:rPr lang="cs-CZ" altLang="cs-CZ" sz="4000" smtClean="0">
                <a:solidFill>
                  <a:srgbClr val="002060"/>
                </a:solidFill>
              </a:rPr>
              <a:t/>
            </a:r>
            <a:br>
              <a:rPr lang="cs-CZ" altLang="cs-CZ" sz="4000" smtClean="0">
                <a:solidFill>
                  <a:srgbClr val="002060"/>
                </a:solidFill>
              </a:rPr>
            </a:br>
            <a:r>
              <a:rPr lang="cs-CZ" altLang="cs-CZ" sz="2800" smtClean="0">
                <a:solidFill>
                  <a:srgbClr val="002060"/>
                </a:solidFill>
              </a:rPr>
              <a:t>ve spolupráci se STaN a CBT</a:t>
            </a:r>
            <a:br>
              <a:rPr lang="cs-CZ" altLang="cs-CZ" sz="2800" smtClean="0">
                <a:solidFill>
                  <a:srgbClr val="002060"/>
                </a:solidFill>
              </a:rPr>
            </a:br>
            <a:r>
              <a:rPr lang="cs-CZ" altLang="cs-CZ" sz="2800" smtClean="0">
                <a:solidFill>
                  <a:srgbClr val="002060"/>
                </a:solidFill>
                <a:hlinkClick r:id="rId2"/>
              </a:rPr>
              <a:t>www.world-gifted.org</a:t>
            </a:r>
            <a:r>
              <a:rPr lang="cs-CZ" altLang="cs-CZ" sz="2800" smtClean="0">
                <a:solidFill>
                  <a:srgbClr val="002060"/>
                </a:solidFill>
              </a:rPr>
              <a:t>   </a:t>
            </a:r>
            <a:r>
              <a:rPr lang="cs-CZ" altLang="cs-CZ" sz="2800" smtClean="0">
                <a:solidFill>
                  <a:srgbClr val="002060"/>
                </a:solidFill>
                <a:hlinkClick r:id="rId3"/>
              </a:rPr>
              <a:t>www.talent-nadani.cz</a:t>
            </a:r>
            <a:r>
              <a:rPr lang="cs-CZ" altLang="cs-CZ" sz="2800" smtClean="0">
                <a:solidFill>
                  <a:srgbClr val="002060"/>
                </a:solidFill>
              </a:rPr>
              <a:t>   </a:t>
            </a:r>
            <a:r>
              <a:rPr lang="cs-CZ" altLang="cs-CZ" sz="2800" smtClean="0">
                <a:solidFill>
                  <a:srgbClr val="002060"/>
                </a:solidFill>
                <a:hlinkClick r:id="rId4"/>
              </a:rPr>
              <a:t>www.cbttravel.cz</a:t>
            </a:r>
            <a:r>
              <a:rPr lang="cs-CZ" altLang="cs-CZ" sz="2800" smtClean="0">
                <a:solidFill>
                  <a:srgbClr val="002060"/>
                </a:solidFill>
              </a:rPr>
              <a:t/>
            </a:r>
            <a:br>
              <a:rPr lang="cs-CZ" altLang="cs-CZ" sz="2800" smtClean="0">
                <a:solidFill>
                  <a:srgbClr val="002060"/>
                </a:solidFill>
              </a:rPr>
            </a:br>
            <a:endParaRPr lang="cs-CZ" altLang="cs-CZ" sz="2800" smtClean="0">
              <a:solidFill>
                <a:srgbClr val="002060"/>
              </a:solidFill>
            </a:endParaRPr>
          </a:p>
        </p:txBody>
      </p:sp>
      <p:pic>
        <p:nvPicPr>
          <p:cNvPr id="10243" name="Zástupný symbol pro obsah 3" descr="WCGTC 2011 TSY,JT,EV,PM,TC.jpg"/>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2349500" y="1600200"/>
            <a:ext cx="7493000" cy="4708525"/>
          </a:xfrm>
        </p:spPr>
      </p:pic>
    </p:spTree>
    <p:extLst>
      <p:ext uri="{BB962C8B-B14F-4D97-AF65-F5344CB8AC3E}">
        <p14:creationId xmlns:p14="http://schemas.microsoft.com/office/powerpoint/2010/main" val="37041443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881158" y="571481"/>
            <a:ext cx="3357586" cy="461665"/>
          </a:xfrm>
          <a:prstGeom prst="rect">
            <a:avLst/>
          </a:prstGeom>
          <a:noFill/>
        </p:spPr>
        <p:txBody>
          <a:bodyPr wrap="square" rtlCol="0">
            <a:spAutoFit/>
          </a:bodyPr>
          <a:lstStyle/>
          <a:p>
            <a:r>
              <a:rPr lang="cs-CZ" sz="2400" dirty="0">
                <a:solidFill>
                  <a:srgbClr val="000066"/>
                </a:solidFill>
              </a:rPr>
              <a:t>Kurz Centra Newton</a:t>
            </a:r>
          </a:p>
        </p:txBody>
      </p:sp>
      <p:pic>
        <p:nvPicPr>
          <p:cNvPr id="3" name="Obrázek 2" descr="Newton.JPG"/>
          <p:cNvPicPr>
            <a:picLocks noChangeAspect="1"/>
          </p:cNvPicPr>
          <p:nvPr/>
        </p:nvPicPr>
        <p:blipFill>
          <a:blip r:embed="rId3" cstate="print"/>
          <a:stretch>
            <a:fillRect/>
          </a:stretch>
        </p:blipFill>
        <p:spPr>
          <a:xfrm>
            <a:off x="1847529" y="2780928"/>
            <a:ext cx="5168425" cy="3456384"/>
          </a:xfrm>
          <a:prstGeom prst="rect">
            <a:avLst/>
          </a:prstGeom>
        </p:spPr>
      </p:pic>
      <p:sp>
        <p:nvSpPr>
          <p:cNvPr id="5" name="TextovéPole 4"/>
          <p:cNvSpPr txBox="1"/>
          <p:nvPr/>
        </p:nvSpPr>
        <p:spPr>
          <a:xfrm>
            <a:off x="1775520" y="1412776"/>
            <a:ext cx="5328592" cy="923330"/>
          </a:xfrm>
          <a:prstGeom prst="rect">
            <a:avLst/>
          </a:prstGeom>
          <a:noFill/>
        </p:spPr>
        <p:txBody>
          <a:bodyPr wrap="square" rtlCol="0">
            <a:spAutoFit/>
          </a:bodyPr>
          <a:lstStyle/>
          <a:p>
            <a:pPr algn="just"/>
            <a:r>
              <a:rPr lang="cs-CZ" dirty="0">
                <a:solidFill>
                  <a:srgbClr val="000066"/>
                </a:solidFill>
              </a:rPr>
              <a:t>STaN ve spolupráci s Centrem Newton</a:t>
            </a:r>
          </a:p>
          <a:p>
            <a:pPr algn="just"/>
            <a:r>
              <a:rPr lang="cs-CZ" dirty="0">
                <a:solidFill>
                  <a:srgbClr val="000066"/>
                </a:solidFill>
              </a:rPr>
              <a:t>organizuje kurzy pro učitele o práci s nadanými. </a:t>
            </a:r>
          </a:p>
          <a:p>
            <a:pPr algn="just"/>
            <a:r>
              <a:rPr lang="cs-CZ" dirty="0">
                <a:solidFill>
                  <a:srgbClr val="000066"/>
                </a:solidFill>
              </a:rPr>
              <a:t>48 hodinový kurz je akreditovaný MŠMT ČR. </a:t>
            </a:r>
          </a:p>
        </p:txBody>
      </p:sp>
      <p:pic>
        <p:nvPicPr>
          <p:cNvPr id="8" name="Obrázek 7" descr="NEWTON kurz zaver SDC10645.JPG"/>
          <p:cNvPicPr>
            <a:picLocks noChangeAspect="1"/>
          </p:cNvPicPr>
          <p:nvPr/>
        </p:nvPicPr>
        <p:blipFill>
          <a:blip r:embed="rId4" cstate="print"/>
          <a:stretch>
            <a:fillRect/>
          </a:stretch>
        </p:blipFill>
        <p:spPr>
          <a:xfrm>
            <a:off x="7464150" y="620689"/>
            <a:ext cx="2592288" cy="1944216"/>
          </a:xfrm>
          <a:prstGeom prst="rect">
            <a:avLst/>
          </a:prstGeom>
        </p:spPr>
      </p:pic>
      <p:sp>
        <p:nvSpPr>
          <p:cNvPr id="9" name="TextovéPole 8"/>
          <p:cNvSpPr txBox="1"/>
          <p:nvPr/>
        </p:nvSpPr>
        <p:spPr>
          <a:xfrm>
            <a:off x="8544272" y="3212976"/>
            <a:ext cx="1008112" cy="369332"/>
          </a:xfrm>
          <a:prstGeom prst="rect">
            <a:avLst/>
          </a:prstGeom>
          <a:noFill/>
        </p:spPr>
        <p:txBody>
          <a:bodyPr wrap="square" rtlCol="0">
            <a:spAutoFit/>
          </a:bodyPr>
          <a:lstStyle/>
          <a:p>
            <a:endParaRPr lang="cs-CZ" dirty="0"/>
          </a:p>
        </p:txBody>
      </p:sp>
      <p:pic>
        <p:nvPicPr>
          <p:cNvPr id="7" name="Obrázek 6" descr="NEWTON letak.JPG"/>
          <p:cNvPicPr>
            <a:picLocks noChangeAspect="1"/>
          </p:cNvPicPr>
          <p:nvPr/>
        </p:nvPicPr>
        <p:blipFill>
          <a:blip r:embed="rId5" cstate="print"/>
          <a:stretch>
            <a:fillRect/>
          </a:stretch>
        </p:blipFill>
        <p:spPr>
          <a:xfrm>
            <a:off x="7824193" y="2852937"/>
            <a:ext cx="2452929" cy="3532707"/>
          </a:xfrm>
          <a:prstGeom prst="rect">
            <a:avLst/>
          </a:prstGeom>
        </p:spPr>
      </p:pic>
    </p:spTree>
    <p:extLst>
      <p:ext uri="{BB962C8B-B14F-4D97-AF65-F5344CB8AC3E}">
        <p14:creationId xmlns:p14="http://schemas.microsoft.com/office/powerpoint/2010/main" val="10397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20775" y="438150"/>
            <a:ext cx="10380663" cy="1365250"/>
          </a:xfrm>
        </p:spPr>
        <p:txBody>
          <a:bodyPr/>
          <a:lstStyle/>
          <a:p>
            <a:pPr>
              <a:defRPr/>
            </a:pPr>
            <a:r>
              <a:rPr lang="cs-CZ" b="1" dirty="0" smtClean="0">
                <a:solidFill>
                  <a:srgbClr val="C00000"/>
                </a:solidFill>
                <a:effectLst>
                  <a:outerShdw blurRad="38100" dist="38100" dir="2700000" algn="tl">
                    <a:srgbClr val="000000">
                      <a:alpha val="43137"/>
                    </a:srgbClr>
                  </a:outerShdw>
                </a:effectLst>
              </a:rPr>
              <a:t>Co ztrácíme, nepodporujeme-li nadané</a:t>
            </a:r>
            <a:br>
              <a:rPr lang="cs-CZ" b="1" dirty="0" smtClean="0">
                <a:solidFill>
                  <a:srgbClr val="C00000"/>
                </a:solidFill>
                <a:effectLst>
                  <a:outerShdw blurRad="38100" dist="38100" dir="2700000" algn="tl">
                    <a:srgbClr val="000000">
                      <a:alpha val="43137"/>
                    </a:srgbClr>
                  </a:outerShdw>
                </a:effectLst>
              </a:rPr>
            </a:br>
            <a:endParaRPr lang="cs-CZ" b="1" dirty="0">
              <a:solidFill>
                <a:srgbClr val="C00000"/>
              </a:solidFill>
              <a:effectLst>
                <a:outerShdw blurRad="38100" dist="38100" dir="2700000" algn="tl">
                  <a:srgbClr val="000000">
                    <a:alpha val="43137"/>
                  </a:srgbClr>
                </a:outerShdw>
              </a:effectLst>
            </a:endParaRPr>
          </a:p>
        </p:txBody>
      </p:sp>
      <p:sp>
        <p:nvSpPr>
          <p:cNvPr id="5123" name="Zástupný symbol pro obsah 2"/>
          <p:cNvSpPr>
            <a:spLocks noGrp="1"/>
          </p:cNvSpPr>
          <p:nvPr>
            <p:ph idx="1"/>
          </p:nvPr>
        </p:nvSpPr>
        <p:spPr>
          <a:xfrm>
            <a:off x="515938" y="1249363"/>
            <a:ext cx="10837862" cy="5229225"/>
          </a:xfrm>
        </p:spPr>
        <p:txBody>
          <a:bodyPr/>
          <a:lstStyle/>
          <a:p>
            <a:pPr marL="0" indent="0" algn="just">
              <a:buFont typeface="Arial" panose="020B0604020202020204" pitchFamily="34" charset="0"/>
              <a:buNone/>
            </a:pPr>
            <a:r>
              <a:rPr lang="cs-CZ" altLang="cs-CZ" sz="3200" b="1" dirty="0" smtClean="0">
                <a:solidFill>
                  <a:srgbClr val="002060"/>
                </a:solidFill>
              </a:rPr>
              <a:t>„Mnoho nadaných a talentovaných dětí, jestliže se jim nedostává odpovídající podpory, upadá a nerozvíjí své nadání, </a:t>
            </a:r>
            <a:r>
              <a:rPr lang="cs-CZ" altLang="cs-CZ" sz="3200" dirty="0" smtClean="0">
                <a:solidFill>
                  <a:srgbClr val="002060"/>
                </a:solidFill>
              </a:rPr>
              <a:t>které by je mohlo dovést k vědeckým objevům, umělecké tvorbě, umožnilo by jim stát se vůdčími osobnostmi nebo prostě jen šťastnými lidmi, s přiměřenou sebedůvěrou. </a:t>
            </a:r>
            <a:r>
              <a:rPr lang="cs-CZ" altLang="cs-CZ" sz="3200" b="1" dirty="0" smtClean="0">
                <a:solidFill>
                  <a:srgbClr val="002060"/>
                </a:solidFill>
              </a:rPr>
              <a:t>Ignorováním talentů ztrácí i společnost.</a:t>
            </a:r>
            <a:r>
              <a:rPr lang="cs-CZ" altLang="cs-CZ" sz="3200" dirty="0" smtClean="0">
                <a:solidFill>
                  <a:srgbClr val="002060"/>
                </a:solidFill>
              </a:rPr>
              <a:t> Ztrácí </a:t>
            </a:r>
            <a:r>
              <a:rPr lang="cs-CZ" altLang="cs-CZ" sz="3200" b="1" dirty="0" smtClean="0">
                <a:solidFill>
                  <a:srgbClr val="C00000"/>
                </a:solidFill>
              </a:rPr>
              <a:t>tvořivé vůdčí osobnosti ve vědě, umění, politice </a:t>
            </a:r>
            <a:r>
              <a:rPr lang="cs-CZ" altLang="cs-CZ" sz="3200" dirty="0" smtClean="0">
                <a:solidFill>
                  <a:srgbClr val="002060"/>
                </a:solidFill>
              </a:rPr>
              <a:t>a získává frustrované odpadlíky ze škol, společnosti, veřejného života a někdy i ze života vůbec.“ </a:t>
            </a:r>
          </a:p>
          <a:p>
            <a:pPr marL="0" indent="0" algn="just">
              <a:buFont typeface="Arial" panose="020B0604020202020204" pitchFamily="34" charset="0"/>
              <a:buNone/>
            </a:pPr>
            <a:endParaRPr lang="cs-CZ" altLang="cs-CZ" sz="3200" b="1" dirty="0" smtClean="0">
              <a:solidFill>
                <a:srgbClr val="0070C0"/>
              </a:solidFill>
            </a:endParaRPr>
          </a:p>
          <a:p>
            <a:pPr marL="0" indent="0" algn="just">
              <a:buFont typeface="Arial" panose="020B0604020202020204" pitchFamily="34" charset="0"/>
              <a:buNone/>
            </a:pPr>
            <a:r>
              <a:rPr lang="cs-CZ" altLang="cs-CZ" sz="3200" b="1" dirty="0" smtClean="0">
                <a:solidFill>
                  <a:srgbClr val="002060"/>
                </a:solidFill>
              </a:rPr>
              <a:t>Erika </a:t>
            </a:r>
            <a:r>
              <a:rPr lang="cs-CZ" altLang="cs-CZ" sz="3200" b="1" dirty="0" err="1" smtClean="0">
                <a:solidFill>
                  <a:srgbClr val="002060"/>
                </a:solidFill>
              </a:rPr>
              <a:t>Landau</a:t>
            </a:r>
            <a:r>
              <a:rPr lang="cs-CZ" altLang="cs-CZ" sz="3200" dirty="0" smtClean="0">
                <a:solidFill>
                  <a:srgbClr val="002060"/>
                </a:solidFill>
              </a:rPr>
              <a:t>, zakladatelka Institutu pro nadané a talentované děti, Tel Aviv</a:t>
            </a:r>
          </a:p>
          <a:p>
            <a:pPr marL="0" indent="0">
              <a:buFont typeface="Arial" panose="020B0604020202020204" pitchFamily="34" charset="0"/>
              <a:buNone/>
            </a:pPr>
            <a:endParaRPr lang="cs-CZ" altLang="cs-CZ" sz="3200" dirty="0" smtClean="0">
              <a:solidFill>
                <a:srgbClr val="002060"/>
              </a:solidFill>
            </a:endParaRPr>
          </a:p>
        </p:txBody>
      </p:sp>
    </p:spTree>
    <p:extLst>
      <p:ext uri="{BB962C8B-B14F-4D97-AF65-F5344CB8AC3E}">
        <p14:creationId xmlns:p14="http://schemas.microsoft.com/office/powerpoint/2010/main" val="3209240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title"/>
          </p:nvPr>
        </p:nvSpPr>
        <p:spPr>
          <a:xfrm>
            <a:off x="927100" y="696913"/>
            <a:ext cx="10337800" cy="433387"/>
          </a:xfrm>
        </p:spPr>
        <p:txBody>
          <a:bodyPr>
            <a:normAutofit fontScale="90000"/>
          </a:bodyPr>
          <a:lstStyle/>
          <a:p>
            <a:pPr>
              <a:defRPr/>
            </a:pPr>
            <a:r>
              <a:rPr lang="pt-BR" sz="4000" b="1" dirty="0" smtClean="0">
                <a:solidFill>
                  <a:srgbClr val="C00000"/>
                </a:solidFill>
                <a:effectLst>
                  <a:outerShdw blurRad="38100" dist="38100" dir="2700000" algn="tl">
                    <a:srgbClr val="000000">
                      <a:alpha val="43137"/>
                    </a:srgbClr>
                  </a:outerShdw>
                </a:effectLst>
              </a:rPr>
              <a:t>Kdo se o vzdělávání nadaných zajímá a proč</a:t>
            </a:r>
            <a:br>
              <a:rPr lang="pt-BR" sz="4000" b="1" dirty="0" smtClean="0">
                <a:solidFill>
                  <a:srgbClr val="C00000"/>
                </a:solidFill>
                <a:effectLst>
                  <a:outerShdw blurRad="38100" dist="38100" dir="2700000" algn="tl">
                    <a:srgbClr val="000000">
                      <a:alpha val="43137"/>
                    </a:srgbClr>
                  </a:outerShdw>
                </a:effectLst>
              </a:rPr>
            </a:br>
            <a:endParaRPr lang="cs-CZ" altLang="cs-CZ" sz="4000" b="1" dirty="0" smtClean="0">
              <a:solidFill>
                <a:srgbClr val="C00000"/>
              </a:solidFill>
              <a:effectLst>
                <a:outerShdw blurRad="38100" dist="38100" dir="2700000" algn="tl">
                  <a:srgbClr val="000000">
                    <a:alpha val="43137"/>
                  </a:srgbClr>
                </a:outerShdw>
              </a:effectLst>
            </a:endParaRPr>
          </a:p>
        </p:txBody>
      </p:sp>
      <p:sp>
        <p:nvSpPr>
          <p:cNvPr id="4099" name="Zástupný symbol pro obsah 2"/>
          <p:cNvSpPr>
            <a:spLocks noGrp="1"/>
          </p:cNvSpPr>
          <p:nvPr>
            <p:ph idx="1"/>
          </p:nvPr>
        </p:nvSpPr>
        <p:spPr>
          <a:xfrm>
            <a:off x="657225" y="1130300"/>
            <a:ext cx="10933113" cy="5540375"/>
          </a:xfrm>
        </p:spPr>
        <p:txBody>
          <a:bodyPr/>
          <a:lstStyle/>
          <a:p>
            <a:pPr>
              <a:defRPr/>
            </a:pPr>
            <a:r>
              <a:rPr lang="cs-CZ" sz="2400" b="1" dirty="0" smtClean="0">
                <a:solidFill>
                  <a:srgbClr val="C00000"/>
                </a:solidFill>
              </a:rPr>
              <a:t>politici</a:t>
            </a:r>
            <a:r>
              <a:rPr lang="cs-CZ" sz="2400" dirty="0"/>
              <a:t>, kteří chtějí vybudovat prosperující společnost –tak začal zájem o studium nadaných na počátku existence USA a takto se </a:t>
            </a:r>
            <a:r>
              <a:rPr lang="cs-CZ" sz="2400" dirty="0" smtClean="0"/>
              <a:t>z rybářské </a:t>
            </a:r>
            <a:r>
              <a:rPr lang="cs-CZ" sz="2400" dirty="0"/>
              <a:t>vesnice stala jedna </a:t>
            </a:r>
            <a:r>
              <a:rPr lang="cs-CZ" sz="2400" dirty="0" smtClean="0"/>
              <a:t>                z nejúspěšnějších </a:t>
            </a:r>
            <a:r>
              <a:rPr lang="cs-CZ" sz="2400" dirty="0"/>
              <a:t>ekonomik světa –Singapur; </a:t>
            </a:r>
          </a:p>
          <a:p>
            <a:pPr>
              <a:defRPr/>
            </a:pPr>
            <a:r>
              <a:rPr lang="cs-CZ" sz="2400" b="1" dirty="0" smtClean="0">
                <a:solidFill>
                  <a:srgbClr val="C00000"/>
                </a:solidFill>
              </a:rPr>
              <a:t>rodiče</a:t>
            </a:r>
            <a:r>
              <a:rPr lang="cs-CZ" sz="2400" dirty="0"/>
              <a:t>, kteří na základě zkušeností se vzděláváním dětí iniciovali změny </a:t>
            </a:r>
            <a:r>
              <a:rPr lang="cs-CZ" sz="2400" dirty="0" smtClean="0"/>
              <a:t>                        v legislativě </a:t>
            </a:r>
            <a:r>
              <a:rPr lang="cs-CZ" sz="2400" dirty="0"/>
              <a:t>a vzdělávání nadaných ve svých zemích (například Holandsko, Německo, Velká Británie, poslední dobou i </a:t>
            </a:r>
            <a:r>
              <a:rPr lang="cs-CZ" sz="2400" dirty="0" smtClean="0"/>
              <a:t>Francie a země severní Evropy);</a:t>
            </a:r>
            <a:endParaRPr lang="cs-CZ" sz="2400" dirty="0"/>
          </a:p>
          <a:p>
            <a:pPr>
              <a:defRPr/>
            </a:pPr>
            <a:r>
              <a:rPr lang="cs-CZ" sz="2400" b="1" dirty="0" smtClean="0">
                <a:solidFill>
                  <a:srgbClr val="C00000"/>
                </a:solidFill>
              </a:rPr>
              <a:t>vědci</a:t>
            </a:r>
            <a:r>
              <a:rPr lang="cs-CZ" sz="2400" dirty="0"/>
              <a:t>, kterým dělá </a:t>
            </a:r>
            <a:r>
              <a:rPr lang="cs-CZ" sz="2400" dirty="0" smtClean="0"/>
              <a:t>starost nedostatek </a:t>
            </a:r>
            <a:r>
              <a:rPr lang="cs-CZ" sz="2400" dirty="0"/>
              <a:t>uchazečů o studium –zejména přírodovědných a technických oborů, neboť o to méně mezi nimi bude i mimořádných talentů, schopných posunout hranice poznání dále;</a:t>
            </a:r>
          </a:p>
          <a:p>
            <a:pPr>
              <a:defRPr/>
            </a:pPr>
            <a:r>
              <a:rPr lang="cs-CZ" sz="2400" b="1" dirty="0" smtClean="0">
                <a:solidFill>
                  <a:srgbClr val="C00000"/>
                </a:solidFill>
              </a:rPr>
              <a:t>zaměstnavatelé</a:t>
            </a:r>
            <a:r>
              <a:rPr lang="cs-CZ" sz="2400" dirty="0"/>
              <a:t>, kteří navzdory nezaměstnanosti obtížně hledají odborníky na některé kvalifikované profese; </a:t>
            </a:r>
          </a:p>
          <a:p>
            <a:pPr>
              <a:defRPr/>
            </a:pPr>
            <a:r>
              <a:rPr lang="cs-CZ" sz="2400" b="1" dirty="0" smtClean="0">
                <a:solidFill>
                  <a:srgbClr val="C00000"/>
                </a:solidFill>
              </a:rPr>
              <a:t>učitelé</a:t>
            </a:r>
            <a:r>
              <a:rPr lang="cs-CZ" sz="2400" dirty="0"/>
              <a:t>, kterým záleží na tom, aby se co nejlépe rozvíjeli všichni jejich žáci –tedy i nadaní;</a:t>
            </a:r>
          </a:p>
          <a:p>
            <a:pPr>
              <a:defRPr/>
            </a:pPr>
            <a:r>
              <a:rPr lang="cs-CZ" sz="2400" b="1" dirty="0" smtClean="0">
                <a:solidFill>
                  <a:srgbClr val="C00000"/>
                </a:solidFill>
              </a:rPr>
              <a:t>nadaní </a:t>
            </a:r>
            <a:r>
              <a:rPr lang="cs-CZ" sz="2400" b="1" dirty="0">
                <a:solidFill>
                  <a:srgbClr val="C00000"/>
                </a:solidFill>
              </a:rPr>
              <a:t>studenti</a:t>
            </a:r>
            <a:r>
              <a:rPr lang="cs-CZ" sz="2400" dirty="0"/>
              <a:t>, hledající vzdělávání, které by pro ně bylo opravdu přínosné.</a:t>
            </a:r>
          </a:p>
          <a:p>
            <a:pPr marL="0" indent="0">
              <a:buFont typeface="Arial" panose="020B0604020202020204" pitchFamily="34" charset="0"/>
              <a:buNone/>
              <a:defRPr/>
            </a:pPr>
            <a:endParaRPr lang="cs-CZ" altLang="cs-CZ" sz="2400" dirty="0" smtClean="0"/>
          </a:p>
        </p:txBody>
      </p:sp>
    </p:spTree>
    <p:extLst>
      <p:ext uri="{BB962C8B-B14F-4D97-AF65-F5344CB8AC3E}">
        <p14:creationId xmlns:p14="http://schemas.microsoft.com/office/powerpoint/2010/main" val="1783561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07922" y="356557"/>
            <a:ext cx="10515600" cy="1325563"/>
          </a:xfrm>
        </p:spPr>
        <p:txBody>
          <a:bodyPr>
            <a:normAutofit/>
          </a:bodyPr>
          <a:lstStyle/>
          <a:p>
            <a:r>
              <a:rPr lang="cs-CZ" sz="2800" b="1" dirty="0">
                <a:solidFill>
                  <a:srgbClr val="C00000"/>
                </a:solidFill>
                <a:effectLst>
                  <a:outerShdw blurRad="38100" dist="38100" dir="2700000" algn="tl">
                    <a:srgbClr val="000000">
                      <a:alpha val="43137"/>
                    </a:srgbClr>
                  </a:outerShdw>
                </a:effectLst>
              </a:rPr>
              <a:t>Problémy, které je třeba řešit:</a:t>
            </a:r>
          </a:p>
        </p:txBody>
      </p:sp>
      <p:sp>
        <p:nvSpPr>
          <p:cNvPr id="3" name="Zástupný symbol pro obsah 2"/>
          <p:cNvSpPr>
            <a:spLocks noGrp="1"/>
          </p:cNvSpPr>
          <p:nvPr>
            <p:ph idx="1"/>
          </p:nvPr>
        </p:nvSpPr>
        <p:spPr>
          <a:xfrm>
            <a:off x="3359063" y="1682120"/>
            <a:ext cx="8229600" cy="4857403"/>
          </a:xfrm>
        </p:spPr>
        <p:txBody>
          <a:bodyPr>
            <a:normAutofit fontScale="92500" lnSpcReduction="20000"/>
          </a:bodyPr>
          <a:lstStyle/>
          <a:p>
            <a:r>
              <a:rPr lang="cs-CZ" sz="2400" dirty="0">
                <a:solidFill>
                  <a:srgbClr val="002060"/>
                </a:solidFill>
              </a:rPr>
              <a:t>Rozvoj potenciálu každého jednotlivce</a:t>
            </a:r>
          </a:p>
          <a:p>
            <a:r>
              <a:rPr lang="cs-CZ" sz="2400" dirty="0">
                <a:solidFill>
                  <a:srgbClr val="002060"/>
                </a:solidFill>
              </a:rPr>
              <a:t>Péče o (mimořádně) nadané</a:t>
            </a:r>
          </a:p>
          <a:p>
            <a:r>
              <a:rPr lang="cs-CZ" sz="2400" dirty="0">
                <a:solidFill>
                  <a:srgbClr val="002060"/>
                </a:solidFill>
              </a:rPr>
              <a:t>Inteligentní nakládání s vlastním životem</a:t>
            </a:r>
          </a:p>
          <a:p>
            <a:r>
              <a:rPr lang="cs-CZ" sz="2400" dirty="0">
                <a:solidFill>
                  <a:srgbClr val="002060"/>
                </a:solidFill>
              </a:rPr>
              <a:t>Inteligentní způsob fungování společnosti</a:t>
            </a:r>
          </a:p>
          <a:p>
            <a:endParaRPr lang="cs-CZ" sz="2400" dirty="0">
              <a:solidFill>
                <a:srgbClr val="002060"/>
              </a:solidFill>
            </a:endParaRPr>
          </a:p>
          <a:p>
            <a:r>
              <a:rPr lang="cs-CZ" sz="2400" dirty="0">
                <a:solidFill>
                  <a:srgbClr val="002060"/>
                </a:solidFill>
              </a:rPr>
              <a:t>Týká se jednotlivců</a:t>
            </a:r>
          </a:p>
          <a:p>
            <a:r>
              <a:rPr lang="cs-CZ" sz="2400" dirty="0">
                <a:solidFill>
                  <a:srgbClr val="002060"/>
                </a:solidFill>
              </a:rPr>
              <a:t>Menších skupin</a:t>
            </a:r>
          </a:p>
          <a:p>
            <a:r>
              <a:rPr lang="cs-CZ" sz="2400" dirty="0">
                <a:solidFill>
                  <a:srgbClr val="002060"/>
                </a:solidFill>
              </a:rPr>
              <a:t>Společnosti</a:t>
            </a:r>
          </a:p>
          <a:p>
            <a:r>
              <a:rPr lang="cs-CZ" sz="2400" dirty="0">
                <a:solidFill>
                  <a:srgbClr val="002060"/>
                </a:solidFill>
              </a:rPr>
              <a:t>Lidstva</a:t>
            </a:r>
          </a:p>
          <a:p>
            <a:endParaRPr lang="cs-CZ" sz="2400" dirty="0">
              <a:solidFill>
                <a:srgbClr val="002060"/>
              </a:solidFill>
            </a:endParaRPr>
          </a:p>
          <a:p>
            <a:r>
              <a:rPr lang="cs-CZ" sz="2400" dirty="0">
                <a:solidFill>
                  <a:srgbClr val="002060"/>
                </a:solidFill>
              </a:rPr>
              <a:t>Současnosti</a:t>
            </a:r>
          </a:p>
          <a:p>
            <a:r>
              <a:rPr lang="cs-CZ" sz="2400" dirty="0">
                <a:solidFill>
                  <a:srgbClr val="002060"/>
                </a:solidFill>
              </a:rPr>
              <a:t>Blízké budoucnosti</a:t>
            </a:r>
          </a:p>
          <a:p>
            <a:r>
              <a:rPr lang="cs-CZ" sz="2400" dirty="0">
                <a:solidFill>
                  <a:srgbClr val="002060"/>
                </a:solidFill>
              </a:rPr>
              <a:t>Vzdálené budoucnosti</a:t>
            </a:r>
          </a:p>
        </p:txBody>
      </p:sp>
    </p:spTree>
    <p:extLst>
      <p:ext uri="{BB962C8B-B14F-4D97-AF65-F5344CB8AC3E}">
        <p14:creationId xmlns:p14="http://schemas.microsoft.com/office/powerpoint/2010/main" val="1209566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12192000" cy="1215189"/>
          </a:xfrm>
        </p:spPr>
        <p:txBody>
          <a:bodyPr>
            <a:normAutofit/>
          </a:bodyPr>
          <a:lstStyle/>
          <a:p>
            <a:pPr algn="ctr"/>
            <a:r>
              <a:rPr lang="cs-CZ" sz="2400" b="1" dirty="0" smtClean="0">
                <a:solidFill>
                  <a:srgbClr val="FF0000"/>
                </a:solidFill>
              </a:rPr>
              <a:t>Matyáš Kosík</a:t>
            </a:r>
            <a:r>
              <a:rPr lang="cs-CZ" sz="2400" b="1" dirty="0" smtClean="0">
                <a:solidFill>
                  <a:srgbClr val="002060"/>
                </a:solidFill>
              </a:rPr>
              <a:t>, </a:t>
            </a:r>
            <a:r>
              <a:rPr lang="cs-CZ" sz="2400" dirty="0" smtClean="0">
                <a:solidFill>
                  <a:srgbClr val="002060"/>
                </a:solidFill>
              </a:rPr>
              <a:t>student </a:t>
            </a:r>
            <a:r>
              <a:rPr lang="cs-CZ" sz="2400" dirty="0">
                <a:solidFill>
                  <a:srgbClr val="002060"/>
                </a:solidFill>
              </a:rPr>
              <a:t>Mensa </a:t>
            </a:r>
            <a:r>
              <a:rPr lang="cs-CZ" sz="2400" dirty="0" smtClean="0">
                <a:solidFill>
                  <a:srgbClr val="002060"/>
                </a:solidFill>
              </a:rPr>
              <a:t>G, </a:t>
            </a:r>
            <a:r>
              <a:rPr lang="cs-CZ" sz="2400" b="1" dirty="0" smtClean="0">
                <a:solidFill>
                  <a:srgbClr val="FF0000"/>
                </a:solidFill>
              </a:rPr>
              <a:t>Mimořádné </a:t>
            </a:r>
            <a:r>
              <a:rPr lang="cs-CZ" sz="2400" b="1" dirty="0">
                <a:solidFill>
                  <a:srgbClr val="FF0000"/>
                </a:solidFill>
              </a:rPr>
              <a:t>intelektové nadání, období zaměřené na techniku </a:t>
            </a:r>
            <a:r>
              <a:rPr lang="cs-CZ" sz="2400" b="1" dirty="0" smtClean="0">
                <a:solidFill>
                  <a:srgbClr val="FF0000"/>
                </a:solidFill>
              </a:rPr>
              <a:t/>
            </a:r>
            <a:br>
              <a:rPr lang="cs-CZ" sz="2400" b="1" dirty="0" smtClean="0">
                <a:solidFill>
                  <a:srgbClr val="FF0000"/>
                </a:solidFill>
              </a:rPr>
            </a:br>
            <a:r>
              <a:rPr lang="cs-CZ" sz="2400" dirty="0" smtClean="0">
                <a:solidFill>
                  <a:srgbClr val="002060"/>
                </a:solidFill>
              </a:rPr>
              <a:t>(</a:t>
            </a:r>
            <a:r>
              <a:rPr lang="cs-CZ" sz="2400" dirty="0">
                <a:solidFill>
                  <a:srgbClr val="002060"/>
                </a:solidFill>
              </a:rPr>
              <a:t>v některých oblastech úroveň dospělého experta) </a:t>
            </a:r>
            <a:r>
              <a:rPr lang="cs-CZ" sz="2400" dirty="0" smtClean="0">
                <a:solidFill>
                  <a:srgbClr val="002060"/>
                </a:solidFill>
              </a:rPr>
              <a:t>–- přednáška pro KDF MFF UK;</a:t>
            </a:r>
            <a:br>
              <a:rPr lang="cs-CZ" sz="2400" dirty="0" smtClean="0">
                <a:solidFill>
                  <a:srgbClr val="002060"/>
                </a:solidFill>
              </a:rPr>
            </a:br>
            <a:r>
              <a:rPr lang="cs-CZ" sz="2400" dirty="0" smtClean="0">
                <a:solidFill>
                  <a:srgbClr val="002060"/>
                </a:solidFill>
              </a:rPr>
              <a:t>Od předškolního věku vážné zdravotní problémy;</a:t>
            </a:r>
            <a:r>
              <a:rPr lang="cs-CZ" sz="2400" dirty="0" smtClean="0">
                <a:solidFill>
                  <a:srgbClr val="0070C0"/>
                </a:solidFill>
              </a:rPr>
              <a:t> </a:t>
            </a:r>
            <a:r>
              <a:rPr lang="cs-CZ" sz="2400" dirty="0" smtClean="0">
                <a:solidFill>
                  <a:srgbClr val="FF0000"/>
                </a:solidFill>
              </a:rPr>
              <a:t>2014 diagnóza: </a:t>
            </a:r>
            <a:r>
              <a:rPr lang="cs-CZ" sz="2400" b="1" dirty="0" smtClean="0">
                <a:solidFill>
                  <a:srgbClr val="FF0000"/>
                </a:solidFill>
              </a:rPr>
              <a:t>svalová dystrofie LGMD 2A</a:t>
            </a:r>
            <a:endParaRPr lang="cs-CZ" sz="2400" b="1" dirty="0">
              <a:solidFill>
                <a:srgbClr val="FF0000"/>
              </a:solidFill>
            </a:endParaRPr>
          </a:p>
        </p:txBody>
      </p:sp>
      <p:pic>
        <p:nvPicPr>
          <p:cNvPr id="4" name="Zástupný symbol pro obsah 3" descr="KOSÍK hodina fyziky MFF PICT1542.JPG"/>
          <p:cNvPicPr>
            <a:picLocks noGrp="1" noChangeAspect="1"/>
          </p:cNvPicPr>
          <p:nvPr>
            <p:ph idx="1"/>
          </p:nvPr>
        </p:nvPicPr>
        <p:blipFill>
          <a:blip r:embed="rId2" cstate="print"/>
          <a:stretch>
            <a:fillRect/>
          </a:stretch>
        </p:blipFill>
        <p:spPr>
          <a:xfrm>
            <a:off x="2650014" y="1353253"/>
            <a:ext cx="6031954" cy="4464496"/>
          </a:xfrm>
        </p:spPr>
      </p:pic>
      <p:sp>
        <p:nvSpPr>
          <p:cNvPr id="5" name="TextovéPole 4"/>
          <p:cNvSpPr txBox="1"/>
          <p:nvPr/>
        </p:nvSpPr>
        <p:spPr>
          <a:xfrm>
            <a:off x="96252" y="5823284"/>
            <a:ext cx="11971421" cy="1015663"/>
          </a:xfrm>
          <a:prstGeom prst="rect">
            <a:avLst/>
          </a:prstGeom>
          <a:noFill/>
        </p:spPr>
        <p:txBody>
          <a:bodyPr wrap="square" rtlCol="0">
            <a:spAutoFit/>
          </a:bodyPr>
          <a:lstStyle/>
          <a:p>
            <a:pPr algn="ctr"/>
            <a:r>
              <a:rPr lang="cs-CZ" sz="2000" b="1" dirty="0">
                <a:solidFill>
                  <a:srgbClr val="FF0000"/>
                </a:solidFill>
              </a:rPr>
              <a:t>Hledáme talenty pro oblast medicíny, zejména  pro zastavení svalové dystrofie. </a:t>
            </a:r>
            <a:r>
              <a:rPr lang="cs-CZ" sz="2000" b="1" dirty="0" smtClean="0">
                <a:solidFill>
                  <a:srgbClr val="FF0000"/>
                </a:solidFill>
              </a:rPr>
              <a:t> Zn</a:t>
            </a:r>
            <a:r>
              <a:rPr lang="cs-CZ" sz="2000" b="1" dirty="0">
                <a:solidFill>
                  <a:srgbClr val="FF0000"/>
                </a:solidFill>
              </a:rPr>
              <a:t>.: Spěchá!  </a:t>
            </a:r>
            <a:endParaRPr lang="cs-CZ" sz="2000" b="1" dirty="0" smtClean="0">
              <a:solidFill>
                <a:srgbClr val="FF0000"/>
              </a:solidFill>
            </a:endParaRPr>
          </a:p>
          <a:p>
            <a:pPr algn="ctr"/>
            <a:r>
              <a:rPr lang="cs-CZ" sz="2000" b="1" dirty="0" smtClean="0">
                <a:solidFill>
                  <a:srgbClr val="002060"/>
                </a:solidFill>
              </a:rPr>
              <a:t>Známe </a:t>
            </a:r>
            <a:r>
              <a:rPr lang="cs-CZ" sz="2000" b="1" dirty="0">
                <a:solidFill>
                  <a:srgbClr val="002060"/>
                </a:solidFill>
              </a:rPr>
              <a:t>řadu skvělých mladých lidí, jejichž budoucnost závisí na  pokrocích </a:t>
            </a:r>
            <a:r>
              <a:rPr lang="cs-CZ" sz="2000" b="1" dirty="0" smtClean="0">
                <a:solidFill>
                  <a:srgbClr val="002060"/>
                </a:solidFill>
              </a:rPr>
              <a:t>v </a:t>
            </a:r>
            <a:r>
              <a:rPr lang="cs-CZ" sz="2000" b="1" dirty="0">
                <a:solidFill>
                  <a:srgbClr val="002060"/>
                </a:solidFill>
              </a:rPr>
              <a:t>medicíně.  </a:t>
            </a:r>
            <a:endParaRPr lang="cs-CZ" sz="2000" b="1" dirty="0" smtClean="0">
              <a:solidFill>
                <a:srgbClr val="002060"/>
              </a:solidFill>
            </a:endParaRPr>
          </a:p>
          <a:p>
            <a:pPr algn="ctr"/>
            <a:r>
              <a:rPr lang="cs-CZ" sz="2000" dirty="0" smtClean="0">
                <a:solidFill>
                  <a:srgbClr val="002060"/>
                </a:solidFill>
              </a:rPr>
              <a:t>Podporujme </a:t>
            </a:r>
            <a:r>
              <a:rPr lang="cs-CZ" sz="2000" dirty="0">
                <a:solidFill>
                  <a:srgbClr val="002060"/>
                </a:solidFill>
              </a:rPr>
              <a:t>je a </a:t>
            </a:r>
            <a:r>
              <a:rPr lang="cs-CZ" sz="2000" b="1" dirty="0">
                <a:solidFill>
                  <a:srgbClr val="002060"/>
                </a:solidFill>
              </a:rPr>
              <a:t>podporujme i ty, kdo jim dokážou pomoci</a:t>
            </a:r>
            <a:r>
              <a:rPr lang="cs-CZ" sz="2000" dirty="0">
                <a:solidFill>
                  <a:srgbClr val="002060"/>
                </a:solidFill>
              </a:rPr>
              <a:t>. Potřebujeme je všichni.  </a:t>
            </a:r>
          </a:p>
        </p:txBody>
      </p:sp>
    </p:spTree>
    <p:extLst>
      <p:ext uri="{BB962C8B-B14F-4D97-AF65-F5344CB8AC3E}">
        <p14:creationId xmlns:p14="http://schemas.microsoft.com/office/powerpoint/2010/main" val="726823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pic>
        <p:nvPicPr>
          <p:cNvPr id="4" name="Obrázek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945786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sp>
        <p:nvSpPr>
          <p:cNvPr id="4" name="Obdélník 3"/>
          <p:cNvSpPr/>
          <p:nvPr/>
        </p:nvSpPr>
        <p:spPr>
          <a:xfrm>
            <a:off x="681789" y="365125"/>
            <a:ext cx="10515600" cy="6063198"/>
          </a:xfrm>
          <a:prstGeom prst="rect">
            <a:avLst/>
          </a:prstGeom>
        </p:spPr>
        <p:txBody>
          <a:bodyPr wrap="square">
            <a:spAutoFit/>
          </a:bodyPr>
          <a:lstStyle/>
          <a:p>
            <a:pPr algn="ctr">
              <a:spcAft>
                <a:spcPts val="0"/>
              </a:spcAft>
            </a:pPr>
            <a:r>
              <a:rPr lang="cs-CZ" sz="3600" b="1" dirty="0" err="1" smtClean="0">
                <a:solidFill>
                  <a:srgbClr val="C00000"/>
                </a:solidFill>
                <a:latin typeface="Arial" panose="020B0604020202020204" pitchFamily="34" charset="0"/>
                <a:ea typeface="Times New Roman" panose="02020603050405020304" pitchFamily="18" charset="0"/>
              </a:rPr>
              <a:t>Potential</a:t>
            </a:r>
            <a:r>
              <a:rPr lang="cs-CZ" sz="3600" b="1" dirty="0">
                <a:solidFill>
                  <a:srgbClr val="C00000"/>
                </a:solidFill>
                <a:latin typeface="Arial" panose="020B0604020202020204" pitchFamily="34" charset="0"/>
                <a:ea typeface="Times New Roman" panose="02020603050405020304" pitchFamily="18" charset="0"/>
              </a:rPr>
              <a:t>+ </a:t>
            </a:r>
            <a:endParaRPr lang="cs-CZ" sz="3600" b="1" dirty="0" smtClean="0">
              <a:solidFill>
                <a:srgbClr val="C00000"/>
              </a:solidFill>
              <a:latin typeface="Arial" panose="020B0604020202020204" pitchFamily="34" charset="0"/>
              <a:ea typeface="Times New Roman" panose="02020603050405020304" pitchFamily="18" charset="0"/>
            </a:endParaRPr>
          </a:p>
          <a:p>
            <a:pPr algn="ctr">
              <a:spcAft>
                <a:spcPts val="0"/>
              </a:spcAft>
            </a:pPr>
            <a:r>
              <a:rPr lang="cs-CZ" sz="2800" b="1" dirty="0" smtClean="0">
                <a:solidFill>
                  <a:srgbClr val="C00000"/>
                </a:solidFill>
                <a:latin typeface="Arial" panose="020B0604020202020204" pitchFamily="34" charset="0"/>
                <a:ea typeface="Times New Roman" panose="02020603050405020304" pitchFamily="18" charset="0"/>
              </a:rPr>
              <a:t>Mezinárodní </a:t>
            </a:r>
            <a:r>
              <a:rPr lang="cs-CZ" sz="2800" b="1" dirty="0">
                <a:solidFill>
                  <a:srgbClr val="C00000"/>
                </a:solidFill>
                <a:latin typeface="Arial" panose="020B0604020202020204" pitchFamily="34" charset="0"/>
                <a:ea typeface="Times New Roman" panose="02020603050405020304" pitchFamily="18" charset="0"/>
              </a:rPr>
              <a:t>iniciativa </a:t>
            </a:r>
            <a:r>
              <a:rPr lang="cs-CZ" sz="2800" b="1" dirty="0" smtClean="0">
                <a:solidFill>
                  <a:srgbClr val="C00000"/>
                </a:solidFill>
                <a:latin typeface="Arial" panose="020B0604020202020204" pitchFamily="34" charset="0"/>
                <a:ea typeface="Times New Roman" panose="02020603050405020304" pitchFamily="18" charset="0"/>
              </a:rPr>
              <a:t>odborníků z</a:t>
            </a:r>
            <a:r>
              <a:rPr lang="cs-CZ" sz="2800" b="1" dirty="0">
                <a:solidFill>
                  <a:srgbClr val="C00000"/>
                </a:solidFill>
                <a:latin typeface="Arial" panose="020B0604020202020204" pitchFamily="34" charset="0"/>
                <a:ea typeface="Times New Roman" panose="02020603050405020304" pitchFamily="18" charset="0"/>
              </a:rPr>
              <a:t> praxe a rodičů,</a:t>
            </a:r>
            <a:endParaRPr lang="cs-CZ" sz="2000" dirty="0">
              <a:latin typeface="Times New Roman" panose="02020603050405020304" pitchFamily="18" charset="0"/>
              <a:ea typeface="Times New Roman" panose="02020603050405020304" pitchFamily="18" charset="0"/>
            </a:endParaRPr>
          </a:p>
          <a:p>
            <a:pPr algn="ctr">
              <a:spcAft>
                <a:spcPts val="0"/>
              </a:spcAft>
            </a:pPr>
            <a:r>
              <a:rPr lang="cs-CZ" sz="2400" dirty="0">
                <a:solidFill>
                  <a:srgbClr val="C00000"/>
                </a:solidFill>
                <a:latin typeface="Arial" panose="020B0604020202020204" pitchFamily="34" charset="0"/>
                <a:ea typeface="Times New Roman" panose="02020603050405020304" pitchFamily="18" charset="0"/>
              </a:rPr>
              <a:t>kteří nejsou lhostejní k neřešeným problémům </a:t>
            </a:r>
            <a:r>
              <a:rPr lang="cs-CZ" sz="2400" dirty="0" smtClean="0">
                <a:solidFill>
                  <a:srgbClr val="C00000"/>
                </a:solidFill>
                <a:latin typeface="Arial" panose="020B0604020202020204" pitchFamily="34" charset="0"/>
                <a:ea typeface="Times New Roman" panose="02020603050405020304" pitchFamily="18" charset="0"/>
              </a:rPr>
              <a:t>potenciálně </a:t>
            </a:r>
            <a:r>
              <a:rPr lang="cs-CZ" sz="2400" dirty="0">
                <a:solidFill>
                  <a:srgbClr val="C00000"/>
                </a:solidFill>
                <a:latin typeface="Arial" panose="020B0604020202020204" pitchFamily="34" charset="0"/>
                <a:ea typeface="Times New Roman" panose="02020603050405020304" pitchFamily="18" charset="0"/>
              </a:rPr>
              <a:t>nadaných dětí </a:t>
            </a:r>
            <a:endParaRPr lang="cs-CZ" sz="2400" dirty="0">
              <a:latin typeface="Times New Roman" panose="02020603050405020304" pitchFamily="18" charset="0"/>
              <a:ea typeface="Times New Roman" panose="02020603050405020304" pitchFamily="18" charset="0"/>
            </a:endParaRPr>
          </a:p>
          <a:p>
            <a:pPr algn="ctr">
              <a:spcAft>
                <a:spcPts val="0"/>
              </a:spcAft>
            </a:pPr>
            <a:r>
              <a:rPr lang="cs-CZ" sz="2400" dirty="0">
                <a:solidFill>
                  <a:srgbClr val="C00000"/>
                </a:solidFill>
                <a:latin typeface="Arial" panose="020B0604020202020204" pitchFamily="34" charset="0"/>
                <a:ea typeface="Times New Roman" panose="02020603050405020304" pitchFamily="18" charset="0"/>
              </a:rPr>
              <a:t>a usilují o takový systém pomoci, </a:t>
            </a:r>
            <a:r>
              <a:rPr lang="cs-CZ" sz="2400" dirty="0" smtClean="0">
                <a:solidFill>
                  <a:srgbClr val="C00000"/>
                </a:solidFill>
                <a:latin typeface="Arial" panose="020B0604020202020204" pitchFamily="34" charset="0"/>
                <a:ea typeface="Times New Roman" panose="02020603050405020304" pitchFamily="18" charset="0"/>
              </a:rPr>
              <a:t>který </a:t>
            </a:r>
            <a:r>
              <a:rPr lang="cs-CZ" sz="2400" dirty="0">
                <a:solidFill>
                  <a:srgbClr val="C00000"/>
                </a:solidFill>
                <a:latin typeface="Arial" panose="020B0604020202020204" pitchFamily="34" charset="0"/>
                <a:ea typeface="Times New Roman" panose="02020603050405020304" pitchFamily="18" charset="0"/>
              </a:rPr>
              <a:t>by v praxi opravdu fungoval</a:t>
            </a:r>
            <a:r>
              <a:rPr lang="cs-CZ" sz="2400" dirty="0" smtClean="0">
                <a:solidFill>
                  <a:srgbClr val="C00000"/>
                </a:solidFill>
                <a:latin typeface="Arial" panose="020B0604020202020204" pitchFamily="34" charset="0"/>
                <a:ea typeface="Times New Roman" panose="02020603050405020304" pitchFamily="18" charset="0"/>
              </a:rPr>
              <a:t>.</a:t>
            </a:r>
          </a:p>
          <a:p>
            <a:pPr algn="ctr">
              <a:spcAft>
                <a:spcPts val="0"/>
              </a:spcAft>
            </a:pPr>
            <a:endParaRPr lang="cs-CZ" sz="2400" dirty="0">
              <a:latin typeface="Times New Roman" panose="02020603050405020304" pitchFamily="18" charset="0"/>
              <a:ea typeface="Times New Roman" panose="02020603050405020304" pitchFamily="18" charset="0"/>
            </a:endParaRPr>
          </a:p>
          <a:p>
            <a:pPr algn="just">
              <a:spcAft>
                <a:spcPts val="0"/>
              </a:spcAft>
            </a:pPr>
            <a:r>
              <a:rPr lang="cs-CZ" sz="2400" dirty="0">
                <a:solidFill>
                  <a:srgbClr val="595959"/>
                </a:solidFill>
                <a:latin typeface="Arial" panose="020B0604020202020204" pitchFamily="34" charset="0"/>
                <a:ea typeface="Times New Roman" panose="02020603050405020304" pitchFamily="18" charset="0"/>
              </a:rPr>
              <a:t>Angažovaní odborníci a rodiče, kteří chtějí zlepšit a urychlit využívání dosavadních poznatků k výchově a vzdělávání nadaných dětí, se na svém prvním mezinárodním setkání v Anglii, v říjnu 2016, rozhodli přispět ke zlepšení situace v péči o nadané děti v Evropě. </a:t>
            </a:r>
            <a:endParaRPr lang="cs-CZ" sz="2400" dirty="0">
              <a:latin typeface="Times New Roman" panose="02020603050405020304" pitchFamily="18" charset="0"/>
              <a:ea typeface="Times New Roman" panose="02020603050405020304" pitchFamily="18" charset="0"/>
            </a:endParaRPr>
          </a:p>
          <a:p>
            <a:r>
              <a:rPr lang="cs-CZ" sz="2400" dirty="0">
                <a:solidFill>
                  <a:srgbClr val="595959"/>
                </a:solidFill>
                <a:latin typeface="Arial" panose="020B0604020202020204" pitchFamily="34" charset="0"/>
                <a:ea typeface="Times New Roman" panose="02020603050405020304" pitchFamily="18" charset="0"/>
              </a:rPr>
              <a:t>Současné využívání poznatků je nedostatečné a řešení jsou pomalá nebo zcela chybí, což  má nepříznivý dopad na zdravý rozvoj osobnosti a realizaci potenciálu nadaných dětí. </a:t>
            </a:r>
            <a:endParaRPr lang="cs-CZ" sz="2400" dirty="0" smtClean="0">
              <a:solidFill>
                <a:srgbClr val="595959"/>
              </a:solidFill>
              <a:latin typeface="Arial" panose="020B0604020202020204" pitchFamily="34" charset="0"/>
              <a:ea typeface="Times New Roman" panose="02020603050405020304" pitchFamily="18" charset="0"/>
            </a:endParaRPr>
          </a:p>
          <a:p>
            <a:r>
              <a:rPr lang="cs-CZ" sz="2800" dirty="0" err="1" smtClean="0">
                <a:solidFill>
                  <a:srgbClr val="002060"/>
                </a:solidFill>
              </a:rPr>
              <a:t>Potential</a:t>
            </a:r>
            <a:r>
              <a:rPr lang="cs-CZ" sz="2800" dirty="0" smtClean="0">
                <a:solidFill>
                  <a:srgbClr val="002060"/>
                </a:solidFill>
              </a:rPr>
              <a:t> Plus je jedna z nejnovějších mezinárodních iniciativ malé skupiny uznávaných odborníků, usilujících o  zefektivnění péče </a:t>
            </a:r>
          </a:p>
          <a:p>
            <a:r>
              <a:rPr lang="cs-CZ" sz="2800" dirty="0" smtClean="0">
                <a:solidFill>
                  <a:srgbClr val="002060"/>
                </a:solidFill>
              </a:rPr>
              <a:t>o děti „s vysokým potenciálem“. </a:t>
            </a:r>
            <a:r>
              <a:rPr lang="cs-CZ" sz="2800" dirty="0" err="1" smtClean="0">
                <a:solidFill>
                  <a:srgbClr val="002060"/>
                </a:solidFill>
              </a:rPr>
              <a:t>STaN</a:t>
            </a:r>
            <a:r>
              <a:rPr lang="cs-CZ" sz="2800" dirty="0" smtClean="0">
                <a:solidFill>
                  <a:srgbClr val="002060"/>
                </a:solidFill>
              </a:rPr>
              <a:t> byl přizván ke spolupráci.</a:t>
            </a:r>
            <a:endParaRPr lang="cs-CZ" sz="2800" dirty="0">
              <a:solidFill>
                <a:srgbClr val="002060"/>
              </a:solidFill>
            </a:endParaRPr>
          </a:p>
        </p:txBody>
      </p:sp>
    </p:spTree>
    <p:extLst>
      <p:ext uri="{BB962C8B-B14F-4D97-AF65-F5344CB8AC3E}">
        <p14:creationId xmlns:p14="http://schemas.microsoft.com/office/powerpoint/2010/main" val="19246172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017430" y="824247"/>
            <a:ext cx="10097035" cy="5509200"/>
          </a:xfrm>
          <a:prstGeom prst="rect">
            <a:avLst/>
          </a:prstGeom>
        </p:spPr>
        <p:txBody>
          <a:bodyPr wrap="square">
            <a:spAutoFit/>
          </a:bodyPr>
          <a:lstStyle/>
          <a:p>
            <a:r>
              <a:rPr lang="cs-CZ" sz="3200" dirty="0">
                <a:solidFill>
                  <a:srgbClr val="0070C0"/>
                </a:solidFill>
                <a:latin typeface="Times New Roman" panose="02020603050405020304" pitchFamily="18" charset="0"/>
              </a:rPr>
              <a:t>„</a:t>
            </a:r>
            <a:r>
              <a:rPr lang="cs-CZ" sz="3200" dirty="0" err="1">
                <a:solidFill>
                  <a:srgbClr val="0070C0"/>
                </a:solidFill>
                <a:latin typeface="Times New Roman" panose="02020603050405020304" pitchFamily="18" charset="0"/>
              </a:rPr>
              <a:t>Potential</a:t>
            </a:r>
            <a:r>
              <a:rPr lang="cs-CZ" sz="3200" dirty="0">
                <a:solidFill>
                  <a:srgbClr val="0070C0"/>
                </a:solidFill>
                <a:latin typeface="Times New Roman" panose="02020603050405020304" pitchFamily="18" charset="0"/>
              </a:rPr>
              <a:t> Plus </a:t>
            </a:r>
            <a:r>
              <a:rPr lang="cs-CZ" sz="3200" dirty="0" err="1">
                <a:solidFill>
                  <a:srgbClr val="0070C0"/>
                </a:solidFill>
                <a:latin typeface="Times New Roman" panose="02020603050405020304" pitchFamily="18" charset="0"/>
              </a:rPr>
              <a:t>UK's</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aim</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is</a:t>
            </a:r>
            <a:r>
              <a:rPr lang="cs-CZ" sz="3200" dirty="0">
                <a:solidFill>
                  <a:srgbClr val="0070C0"/>
                </a:solidFill>
                <a:latin typeface="Times New Roman" panose="02020603050405020304" pitchFamily="18" charset="0"/>
              </a:rPr>
              <a:t> to </a:t>
            </a:r>
            <a:r>
              <a:rPr lang="cs-CZ" sz="3200" dirty="0" err="1">
                <a:solidFill>
                  <a:srgbClr val="0070C0"/>
                </a:solidFill>
                <a:latin typeface="Times New Roman" panose="02020603050405020304" pitchFamily="18" charset="0"/>
              </a:rPr>
              <a:t>enable</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every</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child</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with</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high</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learning</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potential</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gifted</a:t>
            </a:r>
            <a:r>
              <a:rPr lang="cs-CZ" sz="3200" dirty="0">
                <a:solidFill>
                  <a:srgbClr val="0070C0"/>
                </a:solidFill>
                <a:latin typeface="Times New Roman" panose="02020603050405020304" pitchFamily="18" charset="0"/>
              </a:rPr>
              <a:t>) to </a:t>
            </a:r>
            <a:r>
              <a:rPr lang="cs-CZ" sz="3200" dirty="0" err="1">
                <a:solidFill>
                  <a:srgbClr val="0070C0"/>
                </a:solidFill>
                <a:latin typeface="Times New Roman" panose="02020603050405020304" pitchFamily="18" charset="0"/>
              </a:rPr>
              <a:t>grow</a:t>
            </a:r>
            <a:r>
              <a:rPr lang="cs-CZ" sz="3200" dirty="0">
                <a:solidFill>
                  <a:srgbClr val="0070C0"/>
                </a:solidFill>
                <a:latin typeface="Times New Roman" panose="02020603050405020304" pitchFamily="18" charset="0"/>
              </a:rPr>
              <a:t> in </a:t>
            </a:r>
            <a:r>
              <a:rPr lang="cs-CZ" sz="3200" dirty="0" err="1">
                <a:solidFill>
                  <a:srgbClr val="0070C0"/>
                </a:solidFill>
                <a:latin typeface="Times New Roman" panose="02020603050405020304" pitchFamily="18" charset="0"/>
              </a:rPr>
              <a:t>confidence</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thrive</a:t>
            </a:r>
            <a:r>
              <a:rPr lang="cs-CZ" sz="3200" dirty="0">
                <a:solidFill>
                  <a:srgbClr val="0070C0"/>
                </a:solidFill>
                <a:latin typeface="Times New Roman" panose="02020603050405020304" pitchFamily="18" charset="0"/>
              </a:rPr>
              <a:t> and </a:t>
            </a:r>
            <a:r>
              <a:rPr lang="cs-CZ" sz="3200" dirty="0" err="1">
                <a:solidFill>
                  <a:srgbClr val="0070C0"/>
                </a:solidFill>
                <a:latin typeface="Times New Roman" panose="02020603050405020304" pitchFamily="18" charset="0"/>
              </a:rPr>
              <a:t>achieve</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fulfilment</a:t>
            </a:r>
            <a:r>
              <a:rPr lang="cs-CZ" sz="3200" dirty="0">
                <a:solidFill>
                  <a:srgbClr val="0070C0"/>
                </a:solidFill>
                <a:latin typeface="Times New Roman" panose="02020603050405020304" pitchFamily="18" charset="0"/>
              </a:rPr>
              <a:t>.</a:t>
            </a:r>
            <a:br>
              <a:rPr lang="cs-CZ" sz="3200" dirty="0">
                <a:solidFill>
                  <a:srgbClr val="0070C0"/>
                </a:solidFill>
                <a:latin typeface="Times New Roman" panose="02020603050405020304" pitchFamily="18" charset="0"/>
              </a:rPr>
            </a:br>
            <a:r>
              <a:rPr lang="cs-CZ" sz="3200" dirty="0">
                <a:solidFill>
                  <a:srgbClr val="0070C0"/>
                </a:solidFill>
                <a:latin typeface="Times New Roman" panose="02020603050405020304" pitchFamily="18" charset="0"/>
              </a:rPr>
              <a:t/>
            </a:r>
            <a:br>
              <a:rPr lang="cs-CZ" sz="3200" dirty="0">
                <a:solidFill>
                  <a:srgbClr val="0070C0"/>
                </a:solidFill>
                <a:latin typeface="Times New Roman" panose="02020603050405020304" pitchFamily="18" charset="0"/>
              </a:rPr>
            </a:br>
            <a:r>
              <a:rPr lang="cs-CZ" sz="3200" dirty="0" err="1">
                <a:solidFill>
                  <a:srgbClr val="0070C0"/>
                </a:solidFill>
                <a:latin typeface="Times New Roman" panose="02020603050405020304" pitchFamily="18" charset="0"/>
              </a:rPr>
              <a:t>We</a:t>
            </a:r>
            <a:r>
              <a:rPr lang="cs-CZ" sz="3200" dirty="0">
                <a:solidFill>
                  <a:srgbClr val="0070C0"/>
                </a:solidFill>
                <a:latin typeface="Times New Roman" panose="02020603050405020304" pitchFamily="18" charset="0"/>
              </a:rPr>
              <a:t> do </a:t>
            </a:r>
            <a:r>
              <a:rPr lang="cs-CZ" sz="3200" dirty="0" err="1">
                <a:solidFill>
                  <a:srgbClr val="0070C0"/>
                </a:solidFill>
                <a:latin typeface="Times New Roman" panose="02020603050405020304" pitchFamily="18" charset="0"/>
              </a:rPr>
              <a:t>this</a:t>
            </a:r>
            <a:r>
              <a:rPr lang="cs-CZ" sz="3200" dirty="0">
                <a:solidFill>
                  <a:srgbClr val="0070C0"/>
                </a:solidFill>
                <a:latin typeface="Times New Roman" panose="02020603050405020304" pitchFamily="18" charset="0"/>
              </a:rPr>
              <a:t> by </a:t>
            </a:r>
            <a:r>
              <a:rPr lang="cs-CZ" sz="3200" dirty="0" err="1">
                <a:solidFill>
                  <a:srgbClr val="0070C0"/>
                </a:solidFill>
                <a:latin typeface="Times New Roman" panose="02020603050405020304" pitchFamily="18" charset="0"/>
              </a:rPr>
              <a:t>providing</a:t>
            </a:r>
            <a:r>
              <a:rPr lang="cs-CZ" sz="3200" dirty="0">
                <a:solidFill>
                  <a:srgbClr val="0070C0"/>
                </a:solidFill>
                <a:latin typeface="Times New Roman" panose="02020603050405020304" pitchFamily="18" charset="0"/>
              </a:rPr>
              <a:t> support and </a:t>
            </a:r>
            <a:r>
              <a:rPr lang="cs-CZ" sz="3200" dirty="0" err="1">
                <a:solidFill>
                  <a:srgbClr val="0070C0"/>
                </a:solidFill>
                <a:latin typeface="Times New Roman" panose="02020603050405020304" pitchFamily="18" charset="0"/>
              </a:rPr>
              <a:t>specialist</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advice</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for</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those</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coping</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with</a:t>
            </a:r>
            <a:r>
              <a:rPr lang="cs-CZ" sz="3200" dirty="0">
                <a:solidFill>
                  <a:srgbClr val="0070C0"/>
                </a:solidFill>
                <a:latin typeface="Times New Roman" panose="02020603050405020304" pitchFamily="18" charset="0"/>
              </a:rPr>
              <a:t> a </a:t>
            </a:r>
            <a:r>
              <a:rPr lang="cs-CZ" sz="3200" dirty="0" err="1">
                <a:solidFill>
                  <a:srgbClr val="0070C0"/>
                </a:solidFill>
                <a:latin typeface="Times New Roman" panose="02020603050405020304" pitchFamily="18" charset="0"/>
              </a:rPr>
              <a:t>wide</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range</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of</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issues</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that</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affect</a:t>
            </a:r>
            <a:r>
              <a:rPr lang="cs-CZ" sz="3200" dirty="0">
                <a:solidFill>
                  <a:srgbClr val="0070C0"/>
                </a:solidFill>
                <a:latin typeface="Times New Roman" panose="02020603050405020304" pitchFamily="18" charset="0"/>
              </a:rPr>
              <a:t> these </a:t>
            </a:r>
            <a:r>
              <a:rPr lang="cs-CZ" sz="3200" dirty="0" err="1">
                <a:solidFill>
                  <a:srgbClr val="0070C0"/>
                </a:solidFill>
                <a:latin typeface="Times New Roman" panose="02020603050405020304" pitchFamily="18" charset="0"/>
              </a:rPr>
              <a:t>children’s</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lives</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every</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day</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including</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lack</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of</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self</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esteem</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feelings</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of</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isolation</a:t>
            </a:r>
            <a:r>
              <a:rPr lang="cs-CZ" sz="3200" dirty="0">
                <a:solidFill>
                  <a:srgbClr val="0070C0"/>
                </a:solidFill>
                <a:latin typeface="Times New Roman" panose="02020603050405020304" pitchFamily="18" charset="0"/>
              </a:rPr>
              <a:t> and </a:t>
            </a:r>
            <a:r>
              <a:rPr lang="cs-CZ" sz="3200" dirty="0" err="1">
                <a:solidFill>
                  <a:srgbClr val="0070C0"/>
                </a:solidFill>
                <a:latin typeface="Times New Roman" panose="02020603050405020304" pitchFamily="18" charset="0"/>
              </a:rPr>
              <a:t>frustration</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lack</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of</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challenge</a:t>
            </a:r>
            <a:r>
              <a:rPr lang="cs-CZ" sz="3200" dirty="0">
                <a:solidFill>
                  <a:srgbClr val="0070C0"/>
                </a:solidFill>
                <a:latin typeface="Times New Roman" panose="02020603050405020304" pitchFamily="18" charset="0"/>
              </a:rPr>
              <a:t> in </a:t>
            </a:r>
            <a:r>
              <a:rPr lang="cs-CZ" sz="3200" dirty="0" err="1">
                <a:solidFill>
                  <a:srgbClr val="0070C0"/>
                </a:solidFill>
                <a:latin typeface="Times New Roman" panose="02020603050405020304" pitchFamily="18" charset="0"/>
              </a:rPr>
              <a:t>the</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classroom</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or</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at</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home</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underachievement</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or</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challenging</a:t>
            </a:r>
            <a:r>
              <a:rPr lang="cs-CZ" sz="3200" dirty="0">
                <a:solidFill>
                  <a:srgbClr val="0070C0"/>
                </a:solidFill>
                <a:latin typeface="Times New Roman" panose="02020603050405020304" pitchFamily="18" charset="0"/>
              </a:rPr>
              <a:t> </a:t>
            </a:r>
            <a:r>
              <a:rPr lang="cs-CZ" sz="3200" dirty="0" err="1">
                <a:solidFill>
                  <a:srgbClr val="0070C0"/>
                </a:solidFill>
                <a:latin typeface="Times New Roman" panose="02020603050405020304" pitchFamily="18" charset="0"/>
              </a:rPr>
              <a:t>behaviour</a:t>
            </a:r>
            <a:r>
              <a:rPr lang="cs-CZ" sz="3200" dirty="0">
                <a:solidFill>
                  <a:srgbClr val="0070C0"/>
                </a:solidFill>
                <a:latin typeface="Times New Roman" panose="02020603050405020304" pitchFamily="18" charset="0"/>
              </a:rPr>
              <a:t>.“</a:t>
            </a:r>
            <a:endParaRPr lang="cs-CZ" sz="3200" dirty="0"/>
          </a:p>
          <a:p>
            <a:r>
              <a:rPr lang="cs-CZ" sz="3200" dirty="0">
                <a:latin typeface="Times New Roman" panose="02020603050405020304" pitchFamily="18" charset="0"/>
              </a:rPr>
              <a:t> </a:t>
            </a:r>
            <a:endParaRPr lang="cs-CZ" sz="3200" dirty="0">
              <a:effectLst/>
            </a:endParaRPr>
          </a:p>
        </p:txBody>
      </p:sp>
    </p:spTree>
    <p:extLst>
      <p:ext uri="{BB962C8B-B14F-4D97-AF65-F5344CB8AC3E}">
        <p14:creationId xmlns:p14="http://schemas.microsoft.com/office/powerpoint/2010/main" val="31563792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5649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57060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74073" y="612614"/>
            <a:ext cx="11291453" cy="5693866"/>
          </a:xfrm>
          <a:prstGeom prst="rect">
            <a:avLst/>
          </a:prstGeom>
        </p:spPr>
        <p:txBody>
          <a:bodyPr wrap="square">
            <a:spAutoFit/>
          </a:bodyPr>
          <a:lstStyle/>
          <a:p>
            <a:pPr algn="just"/>
            <a:r>
              <a:rPr lang="en-US" sz="2800" dirty="0"/>
              <a:t>Julie is the Deputy Chief Executive for Potential Plus UK with specific responsibilities for Membership, Professional Development and Events. In addition to supporting the Chief Executive, her role encompasses a wide range of duties, including working with schools and </a:t>
            </a:r>
            <a:r>
              <a:rPr lang="en-US" sz="2800" dirty="0" err="1"/>
              <a:t>organisations</a:t>
            </a:r>
            <a:r>
              <a:rPr lang="en-US" sz="2800" dirty="0"/>
              <a:t> to meet the needs and further the support for high potential learners. Julie has worked in the third sector for over 16 years. Following university she worked for a multi-national company in Germany and England, latterly in Product Management and Marketing. Julie is currently Chair of North West Gifted and Talented.</a:t>
            </a:r>
          </a:p>
          <a:p>
            <a:pPr algn="just"/>
            <a:r>
              <a:rPr lang="en-US" sz="2800" dirty="0"/>
              <a:t>As the parent of a now adult child with high learning potential, she has a lot of empathy and understanding with the issues that can arise in both the education and general welfare of these young people.</a:t>
            </a:r>
          </a:p>
          <a:p>
            <a:pPr algn="just"/>
            <a:r>
              <a:rPr lang="en-US" sz="2800" dirty="0"/>
              <a:t>Outside of work, Julie enjoys swimming and travelling.</a:t>
            </a:r>
            <a:endParaRPr lang="en-US" sz="2800" dirty="0">
              <a:effectLst/>
            </a:endParaRPr>
          </a:p>
        </p:txBody>
      </p:sp>
    </p:spTree>
    <p:extLst>
      <p:ext uri="{BB962C8B-B14F-4D97-AF65-F5344CB8AC3E}">
        <p14:creationId xmlns:p14="http://schemas.microsoft.com/office/powerpoint/2010/main" val="27235882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2274402"/>
            <a:ext cx="10515600" cy="4351338"/>
          </a:xfrm>
        </p:spPr>
        <p:txBody>
          <a:bodyPr>
            <a:normAutofit fontScale="85000" lnSpcReduction="10000"/>
          </a:bodyPr>
          <a:lstStyle/>
          <a:p>
            <a:pPr marL="0" indent="0">
              <a:buNone/>
            </a:pPr>
            <a:r>
              <a:rPr lang="cs-CZ" dirty="0" smtClean="0"/>
              <a:t>    </a:t>
            </a:r>
            <a:r>
              <a:rPr lang="en-US" dirty="0" smtClean="0"/>
              <a:t>Abstract</a:t>
            </a:r>
            <a:r>
              <a:rPr lang="cs-CZ" dirty="0" smtClean="0"/>
              <a:t>:</a:t>
            </a:r>
          </a:p>
          <a:p>
            <a:r>
              <a:rPr lang="en-US" dirty="0" smtClean="0"/>
              <a:t> </a:t>
            </a:r>
            <a:r>
              <a:rPr lang="en-US" dirty="0"/>
              <a:t>Inclusion, defined as nondiscriminatory education for all, </a:t>
            </a:r>
            <a:r>
              <a:rPr lang="en-US" dirty="0" smtClean="0"/>
              <a:t>involves </a:t>
            </a:r>
            <a:r>
              <a:rPr lang="en-US" dirty="0"/>
              <a:t>embracing gifted students whose special needs should be considered in curriculum planning and in the teaching methods used. </a:t>
            </a:r>
            <a:endParaRPr lang="cs-CZ" dirty="0" smtClean="0"/>
          </a:p>
          <a:p>
            <a:r>
              <a:rPr lang="en-US" dirty="0" smtClean="0"/>
              <a:t>However</a:t>
            </a:r>
            <a:r>
              <a:rPr lang="en-US" dirty="0"/>
              <a:t>, inclusion has often been connected with disability and special needs education. It has been claimed that inclusion neglects the needs of the gifted. </a:t>
            </a:r>
            <a:r>
              <a:rPr lang="en-US" dirty="0" smtClean="0"/>
              <a:t>This </a:t>
            </a:r>
            <a:r>
              <a:rPr lang="en-US" dirty="0"/>
              <a:t>chapter identifies ethical challenges in inclusive education, with gifted students as a case example. </a:t>
            </a:r>
            <a:endParaRPr lang="cs-CZ" dirty="0" smtClean="0"/>
          </a:p>
          <a:p>
            <a:r>
              <a:rPr lang="en-US" dirty="0" smtClean="0"/>
              <a:t>Several </a:t>
            </a:r>
            <a:r>
              <a:rPr lang="en-US" dirty="0"/>
              <a:t>critical misconceptions about gifted students and gifted education are identified as leading to ethical challenges for teachers. These misconceptions are discussed in the ethical framework of distributive justice in teaching, and recommendations are given for ways to support teachers in meeting the needs of gifted students in inclusive educational settings</a:t>
            </a:r>
          </a:p>
          <a:p>
            <a:endParaRPr lang="cs-CZ" dirty="0"/>
          </a:p>
        </p:txBody>
      </p:sp>
      <p:sp>
        <p:nvSpPr>
          <p:cNvPr id="4" name="Rectangle 1"/>
          <p:cNvSpPr>
            <a:spLocks noGrp="1" noChangeArrowheads="1"/>
          </p:cNvSpPr>
          <p:nvPr>
            <p:ph type="title"/>
          </p:nvPr>
        </p:nvSpPr>
        <p:spPr bwMode="auto">
          <a:xfrm>
            <a:off x="838200" y="-249365"/>
            <a:ext cx="1101936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cs-CZ" altLang="cs-CZ" sz="2400" i="0" u="none" strike="noStrike" cap="none" normalizeH="0" baseline="0" dirty="0" err="1" smtClean="0">
                <a:ln>
                  <a:noFill/>
                </a:ln>
                <a:solidFill>
                  <a:srgbClr val="00CC00"/>
                </a:solidFill>
                <a:effectLst/>
                <a:latin typeface="Arial" panose="020B0604020202020204" pitchFamily="34" charset="0"/>
                <a:hlinkClick r:id="rId2"/>
              </a:rPr>
              <a:t>Kirsi</a:t>
            </a:r>
            <a:r>
              <a:rPr kumimoji="0" lang="cs-CZ" altLang="cs-CZ" sz="2400" i="0" u="none" strike="noStrike" cap="none" normalizeH="0" baseline="0" dirty="0" smtClean="0">
                <a:ln>
                  <a:noFill/>
                </a:ln>
                <a:solidFill>
                  <a:srgbClr val="00CC00"/>
                </a:solidFill>
                <a:effectLst/>
                <a:latin typeface="Arial" panose="020B0604020202020204" pitchFamily="34" charset="0"/>
                <a:hlinkClick r:id="rId2"/>
              </a:rPr>
              <a:t> </a:t>
            </a:r>
            <a:r>
              <a:rPr kumimoji="0" lang="cs-CZ" altLang="cs-CZ" sz="2400" i="0" u="none" strike="noStrike" cap="none" normalizeH="0" baseline="0" dirty="0" err="1" smtClean="0">
                <a:ln>
                  <a:noFill/>
                </a:ln>
                <a:solidFill>
                  <a:srgbClr val="00CC00"/>
                </a:solidFill>
                <a:effectLst/>
                <a:latin typeface="Arial" panose="020B0604020202020204" pitchFamily="34" charset="0"/>
                <a:hlinkClick r:id="rId2"/>
              </a:rPr>
              <a:t>Tirri</a:t>
            </a:r>
            <a:r>
              <a:rPr kumimoji="0" lang="cs-CZ" altLang="cs-CZ" sz="2400" i="0" u="none" strike="noStrike" cap="none" normalizeH="0" baseline="0" dirty="0" smtClean="0">
                <a:ln>
                  <a:noFill/>
                </a:ln>
                <a:solidFill>
                  <a:srgbClr val="00CC00"/>
                </a:solidFill>
                <a:effectLst/>
                <a:latin typeface="Arial" panose="020B0604020202020204" pitchFamily="34" charset="0"/>
                <a:hlinkClick r:id="rId2"/>
              </a:rPr>
              <a:t> , </a:t>
            </a:r>
            <a:r>
              <a:rPr kumimoji="0" lang="cs-CZ" altLang="cs-CZ" sz="2400" i="0" u="none" strike="noStrike" cap="none" normalizeH="0" baseline="0" dirty="0" smtClean="0">
                <a:ln>
                  <a:noFill/>
                </a:ln>
                <a:solidFill>
                  <a:srgbClr val="00CC00"/>
                </a:solidFill>
                <a:effectLst/>
                <a:latin typeface="Arial" panose="020B0604020202020204" pitchFamily="34" charset="0"/>
              </a:rPr>
              <a:t>, </a:t>
            </a:r>
            <a:r>
              <a:rPr kumimoji="0" lang="cs-CZ" altLang="cs-CZ" sz="2400" i="0" u="none" strike="noStrike" cap="none" normalizeH="0" baseline="0" dirty="0" err="1" smtClean="0">
                <a:ln>
                  <a:noFill/>
                </a:ln>
                <a:solidFill>
                  <a:srgbClr val="00CC00"/>
                </a:solidFill>
                <a:effectLst/>
                <a:latin typeface="Arial" panose="020B0604020202020204" pitchFamily="34" charset="0"/>
                <a:hlinkClick r:id="rId3"/>
              </a:rPr>
              <a:t>Sonja</a:t>
            </a:r>
            <a:r>
              <a:rPr kumimoji="0" lang="cs-CZ" altLang="cs-CZ" sz="2400" i="0" u="none" strike="noStrike" cap="none" normalizeH="0" baseline="0" dirty="0" smtClean="0">
                <a:ln>
                  <a:noFill/>
                </a:ln>
                <a:solidFill>
                  <a:srgbClr val="00CC00"/>
                </a:solidFill>
                <a:effectLst/>
                <a:latin typeface="Arial" panose="020B0604020202020204" pitchFamily="34" charset="0"/>
                <a:hlinkClick r:id="rId3"/>
              </a:rPr>
              <a:t> </a:t>
            </a:r>
            <a:r>
              <a:rPr kumimoji="0" lang="cs-CZ" altLang="cs-CZ" sz="2400" i="0" u="none" strike="noStrike" cap="none" normalizeH="0" baseline="0" dirty="0" err="1" smtClean="0">
                <a:ln>
                  <a:noFill/>
                </a:ln>
                <a:solidFill>
                  <a:srgbClr val="00CC00"/>
                </a:solidFill>
                <a:effectLst/>
                <a:latin typeface="Arial" panose="020B0604020202020204" pitchFamily="34" charset="0"/>
                <a:hlinkClick r:id="rId3"/>
              </a:rPr>
              <a:t>Laine</a:t>
            </a:r>
            <a:r>
              <a:rPr kumimoji="0" lang="cs-CZ" altLang="cs-CZ" sz="2400" i="0" u="none" strike="noStrike" cap="none" normalizeH="0" baseline="0" dirty="0" smtClean="0">
                <a:ln>
                  <a:noFill/>
                </a:ln>
                <a:solidFill>
                  <a:srgbClr val="00CC00"/>
                </a:solidFill>
                <a:effectLst/>
                <a:latin typeface="Arial" panose="020B0604020202020204" pitchFamily="34" charset="0"/>
                <a:hlinkClick r:id="rId3"/>
              </a:rPr>
              <a:t> , </a:t>
            </a:r>
            <a:r>
              <a:rPr kumimoji="0" lang="cs-CZ" altLang="cs-CZ" sz="2400" b="0" i="0" u="none" strike="noStrike" cap="none" normalizeH="0" baseline="0" dirty="0" smtClean="0">
                <a:ln>
                  <a:noFill/>
                </a:ln>
                <a:solidFill>
                  <a:schemeClr val="tx1"/>
                </a:solidFill>
                <a:effectLst/>
                <a:latin typeface="Arial" panose="020B0604020202020204" pitchFamily="34" charset="0"/>
              </a:rPr>
              <a:t>(</a:t>
            </a:r>
            <a:r>
              <a:rPr kumimoji="0" lang="cs-CZ" altLang="cs-CZ" sz="2400" b="1" i="0" u="none" strike="noStrike" cap="none" normalizeH="0" baseline="0" dirty="0" smtClean="0">
                <a:ln>
                  <a:noFill/>
                </a:ln>
                <a:solidFill>
                  <a:srgbClr val="00CC00"/>
                </a:solidFill>
                <a:effectLst/>
                <a:latin typeface="Arial" panose="020B0604020202020204" pitchFamily="34" charset="0"/>
              </a:rPr>
              <a:t>2017</a:t>
            </a:r>
            <a:r>
              <a:rPr kumimoji="0" lang="cs-CZ" altLang="cs-CZ" sz="2400" b="0" i="0" u="none" strike="noStrike" cap="none" normalizeH="0" baseline="0" dirty="0" smtClean="0">
                <a:ln>
                  <a:noFill/>
                </a:ln>
                <a:solidFill>
                  <a:schemeClr val="tx1"/>
                </a:solidFill>
                <a:effectLst/>
                <a:latin typeface="Arial" panose="020B0604020202020204" pitchFamily="34" charset="0"/>
              </a:rPr>
              <a:t>), </a:t>
            </a:r>
            <a:r>
              <a:rPr kumimoji="0" lang="cs-CZ" altLang="cs-CZ" sz="2400" b="0" i="0" u="none" strike="noStrike" cap="none" normalizeH="0" baseline="0" dirty="0" err="1" smtClean="0">
                <a:ln>
                  <a:noFill/>
                </a:ln>
                <a:solidFill>
                  <a:schemeClr val="tx1"/>
                </a:solidFill>
                <a:effectLst/>
                <a:latin typeface="Arial" panose="020B0604020202020204" pitchFamily="34" charset="0"/>
              </a:rPr>
              <a:t>Ethical</a:t>
            </a:r>
            <a:r>
              <a:rPr kumimoji="0" lang="cs-CZ" altLang="cs-CZ" sz="2400" b="0" i="0" u="none" strike="noStrike" cap="none" normalizeH="0" baseline="0" dirty="0" smtClean="0">
                <a:ln>
                  <a:noFill/>
                </a:ln>
                <a:solidFill>
                  <a:schemeClr val="tx1"/>
                </a:solidFill>
                <a:effectLst/>
                <a:latin typeface="Arial" panose="020B0604020202020204" pitchFamily="34" charset="0"/>
              </a:rPr>
              <a:t> </a:t>
            </a:r>
            <a:r>
              <a:rPr kumimoji="0" lang="cs-CZ" altLang="cs-CZ" sz="2400" b="0" i="0" u="none" strike="noStrike" cap="none" normalizeH="0" baseline="0" dirty="0" err="1" smtClean="0">
                <a:ln>
                  <a:noFill/>
                </a:ln>
                <a:solidFill>
                  <a:schemeClr val="tx1"/>
                </a:solidFill>
                <a:effectLst/>
                <a:latin typeface="Arial" panose="020B0604020202020204" pitchFamily="34" charset="0"/>
              </a:rPr>
              <a:t>Challenges</a:t>
            </a:r>
            <a:r>
              <a:rPr kumimoji="0" lang="cs-CZ" altLang="cs-CZ" sz="2400" b="0" i="0" u="none" strike="noStrike" cap="none" normalizeH="0" baseline="0" dirty="0" smtClean="0">
                <a:ln>
                  <a:noFill/>
                </a:ln>
                <a:solidFill>
                  <a:schemeClr val="tx1"/>
                </a:solidFill>
                <a:effectLst/>
                <a:latin typeface="Arial" panose="020B0604020202020204" pitchFamily="34" charset="0"/>
              </a:rPr>
              <a:t> in </a:t>
            </a:r>
            <a:r>
              <a:rPr kumimoji="0" lang="cs-CZ" altLang="cs-CZ" sz="2400" b="0" i="0" u="none" strike="noStrike" cap="none" normalizeH="0" baseline="0" dirty="0" err="1" smtClean="0">
                <a:ln>
                  <a:noFill/>
                </a:ln>
                <a:solidFill>
                  <a:schemeClr val="tx1"/>
                </a:solidFill>
                <a:effectLst/>
                <a:latin typeface="Arial" panose="020B0604020202020204" pitchFamily="34" charset="0"/>
              </a:rPr>
              <a:t>Inclusive</a:t>
            </a:r>
            <a:r>
              <a:rPr kumimoji="0" lang="cs-CZ" altLang="cs-CZ" sz="2400" b="0" i="0" u="none" strike="noStrike" cap="none" normalizeH="0" baseline="0" dirty="0" smtClean="0">
                <a:ln>
                  <a:noFill/>
                </a:ln>
                <a:solidFill>
                  <a:schemeClr val="tx1"/>
                </a:solidFill>
                <a:effectLst/>
                <a:latin typeface="Arial" panose="020B0604020202020204" pitchFamily="34" charset="0"/>
              </a:rPr>
              <a:t> </a:t>
            </a:r>
            <a:r>
              <a:rPr kumimoji="0" lang="cs-CZ" altLang="cs-CZ" sz="2400" b="0" i="0" u="none" strike="noStrike" cap="none" normalizeH="0" baseline="0" dirty="0" err="1" smtClean="0">
                <a:ln>
                  <a:noFill/>
                </a:ln>
                <a:solidFill>
                  <a:schemeClr val="tx1"/>
                </a:solidFill>
                <a:effectLst/>
                <a:latin typeface="Arial" panose="020B0604020202020204" pitchFamily="34" charset="0"/>
              </a:rPr>
              <a:t>Education</a:t>
            </a:r>
            <a:r>
              <a:rPr kumimoji="0" lang="cs-CZ" altLang="cs-CZ" sz="2400" b="0" i="0" u="none" strike="noStrike" cap="none" normalizeH="0" baseline="0" dirty="0" smtClean="0">
                <a:ln>
                  <a:noFill/>
                </a:ln>
                <a:solidFill>
                  <a:schemeClr val="tx1"/>
                </a:solidFill>
                <a:effectLst/>
                <a:latin typeface="Arial" panose="020B0604020202020204" pitchFamily="34" charset="0"/>
              </a:rPr>
              <a:t>: </a:t>
            </a:r>
            <a:br>
              <a:rPr kumimoji="0" lang="cs-CZ" altLang="cs-CZ" sz="2400" b="0" i="0" u="none" strike="noStrike" cap="none" normalizeH="0" baseline="0" dirty="0" smtClean="0">
                <a:ln>
                  <a:noFill/>
                </a:ln>
                <a:solidFill>
                  <a:schemeClr val="tx1"/>
                </a:solidFill>
                <a:effectLst/>
                <a:latin typeface="Arial" panose="020B0604020202020204" pitchFamily="34" charset="0"/>
              </a:rPr>
            </a:br>
            <a:r>
              <a:rPr kumimoji="0" lang="cs-CZ" altLang="cs-CZ" sz="2400" b="0" i="0" u="none" strike="noStrike" cap="none" normalizeH="0" baseline="0" dirty="0" err="1" smtClean="0">
                <a:ln>
                  <a:noFill/>
                </a:ln>
                <a:solidFill>
                  <a:schemeClr val="tx1"/>
                </a:solidFill>
                <a:effectLst/>
                <a:latin typeface="Arial" panose="020B0604020202020204" pitchFamily="34" charset="0"/>
              </a:rPr>
              <a:t>The</a:t>
            </a:r>
            <a:r>
              <a:rPr kumimoji="0" lang="cs-CZ" altLang="cs-CZ" sz="2400" b="0" i="0" u="none" strike="noStrike" cap="none" normalizeH="0" baseline="0" dirty="0" smtClean="0">
                <a:ln>
                  <a:noFill/>
                </a:ln>
                <a:solidFill>
                  <a:schemeClr val="tx1"/>
                </a:solidFill>
                <a:effectLst/>
                <a:latin typeface="Arial" panose="020B0604020202020204" pitchFamily="34" charset="0"/>
              </a:rPr>
              <a:t> Case </a:t>
            </a:r>
            <a:r>
              <a:rPr kumimoji="0" lang="cs-CZ" altLang="cs-CZ" sz="2400" b="0" i="0" u="none" strike="noStrike" cap="none" normalizeH="0" baseline="0" dirty="0" err="1" smtClean="0">
                <a:ln>
                  <a:noFill/>
                </a:ln>
                <a:solidFill>
                  <a:schemeClr val="tx1"/>
                </a:solidFill>
                <a:effectLst/>
                <a:latin typeface="Arial" panose="020B0604020202020204" pitchFamily="34" charset="0"/>
              </a:rPr>
              <a:t>of</a:t>
            </a:r>
            <a:r>
              <a:rPr kumimoji="0" lang="cs-CZ" altLang="cs-CZ" sz="2400" b="0" i="0" u="none" strike="noStrike" cap="none" normalizeH="0" baseline="0" dirty="0" smtClean="0">
                <a:ln>
                  <a:noFill/>
                </a:ln>
                <a:solidFill>
                  <a:schemeClr val="tx1"/>
                </a:solidFill>
                <a:effectLst/>
                <a:latin typeface="Arial" panose="020B0604020202020204" pitchFamily="34" charset="0"/>
              </a:rPr>
              <a:t> </a:t>
            </a:r>
            <a:r>
              <a:rPr kumimoji="0" lang="cs-CZ" altLang="cs-CZ" sz="2400" b="0" i="0" u="none" strike="noStrike" cap="none" normalizeH="0" baseline="0" dirty="0" err="1" smtClean="0">
                <a:ln>
                  <a:noFill/>
                </a:ln>
                <a:solidFill>
                  <a:schemeClr val="tx1"/>
                </a:solidFill>
                <a:effectLst/>
                <a:latin typeface="Arial" panose="020B0604020202020204" pitchFamily="34" charset="0"/>
              </a:rPr>
              <a:t>Gifted</a:t>
            </a:r>
            <a:r>
              <a:rPr kumimoji="0" lang="cs-CZ" altLang="cs-CZ" sz="2400" b="0" i="0" u="none" strike="noStrike" cap="none" normalizeH="0" baseline="0" dirty="0" smtClean="0">
                <a:ln>
                  <a:noFill/>
                </a:ln>
                <a:solidFill>
                  <a:schemeClr val="tx1"/>
                </a:solidFill>
                <a:effectLst/>
                <a:latin typeface="Arial" panose="020B0604020202020204" pitchFamily="34" charset="0"/>
              </a:rPr>
              <a:t> </a:t>
            </a:r>
            <a:r>
              <a:rPr kumimoji="0" lang="cs-CZ" altLang="cs-CZ" sz="2400" b="0" i="0" u="none" strike="noStrike" cap="none" normalizeH="0" baseline="0" dirty="0" err="1" smtClean="0">
                <a:ln>
                  <a:noFill/>
                </a:ln>
                <a:solidFill>
                  <a:schemeClr val="tx1"/>
                </a:solidFill>
                <a:effectLst/>
                <a:latin typeface="Arial" panose="020B0604020202020204" pitchFamily="34" charset="0"/>
              </a:rPr>
              <a:t>Students</a:t>
            </a:r>
            <a:r>
              <a:rPr kumimoji="0" lang="cs-CZ" altLang="cs-CZ" sz="2400" b="0" i="0" u="none" strike="noStrike" cap="none" normalizeH="0" baseline="0" dirty="0" smtClean="0">
                <a:ln>
                  <a:noFill/>
                </a:ln>
                <a:solidFill>
                  <a:schemeClr val="tx1"/>
                </a:solidFill>
                <a:effectLst/>
                <a:latin typeface="Arial" panose="020B0604020202020204" pitchFamily="34" charset="0"/>
              </a:rPr>
              <a:t>, in </a:t>
            </a:r>
            <a:r>
              <a:rPr kumimoji="0" lang="cs-CZ" altLang="cs-CZ" sz="2400" b="0" i="0" u="none" strike="noStrike" cap="none" normalizeH="0" baseline="0" dirty="0" err="1" smtClean="0">
                <a:ln>
                  <a:noFill/>
                </a:ln>
                <a:solidFill>
                  <a:schemeClr val="tx1"/>
                </a:solidFill>
                <a:effectLst/>
                <a:latin typeface="Arial" panose="020B0604020202020204" pitchFamily="34" charset="0"/>
              </a:rPr>
              <a:t>Chris</a:t>
            </a:r>
            <a:r>
              <a:rPr kumimoji="0" lang="cs-CZ" altLang="cs-CZ" sz="2400" b="0" i="0" u="none" strike="noStrike" cap="none" normalizeH="0" baseline="0" dirty="0" smtClean="0">
                <a:ln>
                  <a:noFill/>
                </a:ln>
                <a:solidFill>
                  <a:schemeClr val="tx1"/>
                </a:solidFill>
                <a:effectLst/>
                <a:latin typeface="Arial" panose="020B0604020202020204" pitchFamily="34" charset="0"/>
              </a:rPr>
              <a:t> </a:t>
            </a:r>
            <a:r>
              <a:rPr kumimoji="0" lang="cs-CZ" altLang="cs-CZ" sz="2400" b="0" i="0" u="none" strike="noStrike" cap="none" normalizeH="0" baseline="0" dirty="0" err="1" smtClean="0">
                <a:ln>
                  <a:noFill/>
                </a:ln>
                <a:solidFill>
                  <a:schemeClr val="tx1"/>
                </a:solidFill>
                <a:effectLst/>
                <a:latin typeface="Arial" panose="020B0604020202020204" pitchFamily="34" charset="0"/>
              </a:rPr>
              <a:t>Forlin</a:t>
            </a:r>
            <a:r>
              <a:rPr kumimoji="0" lang="cs-CZ" altLang="cs-CZ" sz="2400" b="0" i="0" u="none" strike="noStrike" cap="none" normalizeH="0" baseline="0" dirty="0" smtClean="0">
                <a:ln>
                  <a:noFill/>
                </a:ln>
                <a:solidFill>
                  <a:schemeClr val="tx1"/>
                </a:solidFill>
                <a:effectLst/>
                <a:latin typeface="Arial" panose="020B0604020202020204" pitchFamily="34" charset="0"/>
              </a:rPr>
              <a:t> , </a:t>
            </a:r>
            <a:r>
              <a:rPr kumimoji="0" lang="cs-CZ" altLang="cs-CZ" sz="2400" b="0" i="0" u="none" strike="noStrike" cap="none" normalizeH="0" baseline="0" dirty="0" err="1" smtClean="0">
                <a:ln>
                  <a:noFill/>
                </a:ln>
                <a:solidFill>
                  <a:schemeClr val="tx1"/>
                </a:solidFill>
                <a:effectLst/>
                <a:latin typeface="Arial" panose="020B0604020202020204" pitchFamily="34" charset="0"/>
              </a:rPr>
              <a:t>Agnes</a:t>
            </a:r>
            <a:r>
              <a:rPr kumimoji="0" lang="cs-CZ" altLang="cs-CZ" sz="2400" b="0" i="0" u="none" strike="noStrike" cap="none" normalizeH="0" baseline="0" dirty="0" smtClean="0">
                <a:ln>
                  <a:noFill/>
                </a:ln>
                <a:solidFill>
                  <a:schemeClr val="tx1"/>
                </a:solidFill>
                <a:effectLst/>
                <a:latin typeface="Arial" panose="020B0604020202020204" pitchFamily="34" charset="0"/>
              </a:rPr>
              <a:t> </a:t>
            </a:r>
            <a:r>
              <a:rPr kumimoji="0" lang="cs-CZ" altLang="cs-CZ" sz="2400" b="0" i="0" u="none" strike="noStrike" cap="none" normalizeH="0" baseline="0" dirty="0" err="1" smtClean="0">
                <a:ln>
                  <a:noFill/>
                </a:ln>
                <a:solidFill>
                  <a:schemeClr val="tx1"/>
                </a:solidFill>
                <a:effectLst/>
                <a:latin typeface="Arial" panose="020B0604020202020204" pitchFamily="34" charset="0"/>
              </a:rPr>
              <a:t>Gajewski</a:t>
            </a:r>
            <a:r>
              <a:rPr kumimoji="0" lang="cs-CZ" altLang="cs-CZ" sz="2400" b="0" i="0" u="none" strike="noStrike" cap="none" normalizeH="0" baseline="0" dirty="0" smtClean="0">
                <a:ln>
                  <a:noFill/>
                </a:ln>
                <a:solidFill>
                  <a:schemeClr val="tx1"/>
                </a:solidFill>
                <a:effectLst/>
                <a:latin typeface="Arial" panose="020B0604020202020204" pitchFamily="34" charset="0"/>
              </a:rPr>
              <a:t> (</a:t>
            </a:r>
            <a:r>
              <a:rPr kumimoji="0" lang="cs-CZ" altLang="cs-CZ" sz="2400" b="0" i="0" u="none" strike="noStrike" cap="none" normalizeH="0" baseline="0" dirty="0" err="1" smtClean="0">
                <a:ln>
                  <a:noFill/>
                </a:ln>
                <a:solidFill>
                  <a:schemeClr val="tx1"/>
                </a:solidFill>
                <a:effectLst/>
                <a:latin typeface="Arial" panose="020B0604020202020204" pitchFamily="34" charset="0"/>
              </a:rPr>
              <a:t>ed</a:t>
            </a:r>
            <a:r>
              <a:rPr kumimoji="0" lang="cs-CZ" altLang="cs-CZ" sz="2400" b="0" i="0" u="none" strike="noStrike" cap="none" normalizeH="0" baseline="0" dirty="0" smtClean="0">
                <a:ln>
                  <a:noFill/>
                </a:ln>
                <a:solidFill>
                  <a:schemeClr val="tx1"/>
                </a:solidFill>
                <a:effectLst/>
                <a:latin typeface="Arial" panose="020B0604020202020204" pitchFamily="34" charset="0"/>
              </a:rPr>
              <a:t>.) </a:t>
            </a:r>
            <a:br>
              <a:rPr kumimoji="0" lang="cs-CZ" altLang="cs-CZ" sz="2400" b="0" i="0" u="none" strike="noStrike" cap="none" normalizeH="0" baseline="0" dirty="0" smtClean="0">
                <a:ln>
                  <a:noFill/>
                </a:ln>
                <a:solidFill>
                  <a:schemeClr val="tx1"/>
                </a:solidFill>
                <a:effectLst/>
                <a:latin typeface="Arial" panose="020B0604020202020204" pitchFamily="34" charset="0"/>
              </a:rPr>
            </a:br>
            <a:r>
              <a:rPr kumimoji="0" lang="cs-CZ" altLang="cs-CZ" sz="2800" b="1" u="none" strike="noStrike" cap="none" normalizeH="0" baseline="0" dirty="0" err="1" smtClean="0">
                <a:ln>
                  <a:noFill/>
                </a:ln>
                <a:solidFill>
                  <a:srgbClr val="00CC00"/>
                </a:solidFill>
                <a:effectLst>
                  <a:outerShdw blurRad="38100" dist="38100" dir="2700000" algn="tl">
                    <a:srgbClr val="000000">
                      <a:alpha val="43137"/>
                    </a:srgbClr>
                  </a:outerShdw>
                </a:effectLst>
                <a:latin typeface="Arial" panose="020B0604020202020204" pitchFamily="34" charset="0"/>
              </a:rPr>
              <a:t>Ethics</a:t>
            </a:r>
            <a:r>
              <a:rPr kumimoji="0" lang="cs-CZ" altLang="cs-CZ" sz="2800" b="1" u="none" strike="noStrike" cap="none" normalizeH="0" baseline="0" dirty="0" smtClean="0">
                <a:ln>
                  <a:noFill/>
                </a:ln>
                <a:solidFill>
                  <a:srgbClr val="00CC00"/>
                </a:solidFill>
                <a:effectLst>
                  <a:outerShdw blurRad="38100" dist="38100" dir="2700000" algn="tl">
                    <a:srgbClr val="000000">
                      <a:alpha val="43137"/>
                    </a:srgbClr>
                  </a:outerShdw>
                </a:effectLst>
                <a:latin typeface="Arial" panose="020B0604020202020204" pitchFamily="34" charset="0"/>
              </a:rPr>
              <a:t>, </a:t>
            </a:r>
            <a:r>
              <a:rPr kumimoji="0" lang="cs-CZ" altLang="cs-CZ" sz="2800" b="1" u="none" strike="noStrike" cap="none" normalizeH="0" baseline="0" dirty="0" err="1" smtClean="0">
                <a:ln>
                  <a:noFill/>
                </a:ln>
                <a:solidFill>
                  <a:srgbClr val="00CC00"/>
                </a:solidFill>
                <a:effectLst>
                  <a:outerShdw blurRad="38100" dist="38100" dir="2700000" algn="tl">
                    <a:srgbClr val="000000">
                      <a:alpha val="43137"/>
                    </a:srgbClr>
                  </a:outerShdw>
                </a:effectLst>
                <a:latin typeface="Arial" panose="020B0604020202020204" pitchFamily="34" charset="0"/>
              </a:rPr>
              <a:t>Equity</a:t>
            </a:r>
            <a:r>
              <a:rPr kumimoji="0" lang="cs-CZ" altLang="cs-CZ" sz="2800" b="1" u="none" strike="noStrike" cap="none" normalizeH="0" baseline="0" dirty="0" smtClean="0">
                <a:ln>
                  <a:noFill/>
                </a:ln>
                <a:solidFill>
                  <a:srgbClr val="00CC00"/>
                </a:solidFill>
                <a:effectLst>
                  <a:outerShdw blurRad="38100" dist="38100" dir="2700000" algn="tl">
                    <a:srgbClr val="000000">
                      <a:alpha val="43137"/>
                    </a:srgbClr>
                  </a:outerShdw>
                </a:effectLst>
                <a:latin typeface="Arial" panose="020B0604020202020204" pitchFamily="34" charset="0"/>
              </a:rPr>
              <a:t>, and </a:t>
            </a:r>
            <a:r>
              <a:rPr kumimoji="0" lang="cs-CZ" altLang="cs-CZ" sz="2800" b="1" u="none" strike="noStrike" cap="none" normalizeH="0" baseline="0" dirty="0" err="1" smtClean="0">
                <a:ln>
                  <a:noFill/>
                </a:ln>
                <a:solidFill>
                  <a:srgbClr val="00CC00"/>
                </a:solidFill>
                <a:effectLst>
                  <a:outerShdw blurRad="38100" dist="38100" dir="2700000" algn="tl">
                    <a:srgbClr val="000000">
                      <a:alpha val="43137"/>
                    </a:srgbClr>
                  </a:outerShdw>
                </a:effectLst>
                <a:latin typeface="Arial" panose="020B0604020202020204" pitchFamily="34" charset="0"/>
              </a:rPr>
              <a:t>Inclusive</a:t>
            </a:r>
            <a:r>
              <a:rPr kumimoji="0" lang="cs-CZ" altLang="cs-CZ" sz="2800" b="1" u="none" strike="noStrike" cap="none" normalizeH="0" baseline="0" dirty="0" smtClean="0">
                <a:ln>
                  <a:noFill/>
                </a:ln>
                <a:solidFill>
                  <a:srgbClr val="00CC00"/>
                </a:solidFill>
                <a:effectLst>
                  <a:outerShdw blurRad="38100" dist="38100" dir="2700000" algn="tl">
                    <a:srgbClr val="000000">
                      <a:alpha val="43137"/>
                    </a:srgbClr>
                  </a:outerShdw>
                </a:effectLst>
                <a:latin typeface="Arial" panose="020B0604020202020204" pitchFamily="34" charset="0"/>
              </a:rPr>
              <a:t> </a:t>
            </a:r>
            <a:r>
              <a:rPr kumimoji="0" lang="cs-CZ" altLang="cs-CZ" sz="2800" b="1" u="none" strike="noStrike" cap="none" normalizeH="0" baseline="0" dirty="0" err="1" smtClean="0">
                <a:ln>
                  <a:noFill/>
                </a:ln>
                <a:solidFill>
                  <a:srgbClr val="00CC00"/>
                </a:solidFill>
                <a:effectLst>
                  <a:outerShdw blurRad="38100" dist="38100" dir="2700000" algn="tl">
                    <a:srgbClr val="000000">
                      <a:alpha val="43137"/>
                    </a:srgbClr>
                  </a:outerShdw>
                </a:effectLst>
                <a:latin typeface="Arial" panose="020B0604020202020204" pitchFamily="34" charset="0"/>
              </a:rPr>
              <a:t>Education</a:t>
            </a:r>
            <a:r>
              <a:rPr kumimoji="0" lang="cs-CZ" altLang="cs-CZ" sz="2800" b="1" u="none" strike="noStrike" cap="none" normalizeH="0" baseline="0" dirty="0" smtClean="0">
                <a:ln>
                  <a:noFill/>
                </a:ln>
                <a:solidFill>
                  <a:srgbClr val="00CC00"/>
                </a:solidFill>
                <a:effectLst>
                  <a:outerShdw blurRad="38100" dist="38100" dir="2700000" algn="tl">
                    <a:srgbClr val="000000">
                      <a:alpha val="43137"/>
                    </a:srgbClr>
                  </a:outerShdw>
                </a:effectLst>
                <a:latin typeface="Arial" panose="020B0604020202020204" pitchFamily="34" charset="0"/>
              </a:rPr>
              <a:t> </a:t>
            </a:r>
            <a:r>
              <a:rPr kumimoji="0" lang="cs-CZ" altLang="cs-CZ" sz="2800" b="0" u="none" strike="noStrike" cap="none" normalizeH="0" baseline="0" dirty="0" smtClean="0">
                <a:ln>
                  <a:noFill/>
                </a:ln>
                <a:solidFill>
                  <a:schemeClr val="tx1"/>
                </a:solidFill>
                <a:effectLst/>
                <a:latin typeface="Arial" panose="020B0604020202020204" pitchFamily="34" charset="0"/>
              </a:rPr>
              <a:t/>
            </a:r>
            <a:br>
              <a:rPr kumimoji="0" lang="cs-CZ" altLang="cs-CZ" sz="2800" b="0" u="none" strike="noStrike" cap="none" normalizeH="0" baseline="0" dirty="0" smtClean="0">
                <a:ln>
                  <a:noFill/>
                </a:ln>
                <a:solidFill>
                  <a:schemeClr val="tx1"/>
                </a:solidFill>
                <a:effectLst/>
                <a:latin typeface="Arial" panose="020B0604020202020204" pitchFamily="34" charset="0"/>
              </a:rPr>
            </a:br>
            <a:r>
              <a:rPr kumimoji="0" lang="cs-CZ" altLang="cs-CZ" sz="2400" b="0" i="1" u="none" strike="noStrike" cap="none" normalizeH="0" baseline="0" dirty="0" smtClean="0">
                <a:ln>
                  <a:noFill/>
                </a:ln>
                <a:solidFill>
                  <a:schemeClr val="tx1"/>
                </a:solidFill>
                <a:effectLst/>
                <a:latin typeface="Arial" panose="020B0604020202020204" pitchFamily="34" charset="0"/>
              </a:rPr>
              <a:t>(International </a:t>
            </a:r>
            <a:r>
              <a:rPr kumimoji="0" lang="cs-CZ" altLang="cs-CZ" sz="2400" b="0" i="1" u="none" strike="noStrike" cap="none" normalizeH="0" baseline="0" dirty="0" err="1" smtClean="0">
                <a:ln>
                  <a:noFill/>
                </a:ln>
                <a:solidFill>
                  <a:schemeClr val="tx1"/>
                </a:solidFill>
                <a:effectLst/>
                <a:latin typeface="Arial" panose="020B0604020202020204" pitchFamily="34" charset="0"/>
              </a:rPr>
              <a:t>Perspectives</a:t>
            </a:r>
            <a:r>
              <a:rPr kumimoji="0" lang="cs-CZ" altLang="cs-CZ" sz="2400" b="0" i="1" u="none" strike="noStrike" cap="none" normalizeH="0" baseline="0" dirty="0" smtClean="0">
                <a:ln>
                  <a:noFill/>
                </a:ln>
                <a:solidFill>
                  <a:schemeClr val="tx1"/>
                </a:solidFill>
                <a:effectLst/>
                <a:latin typeface="Arial" panose="020B0604020202020204" pitchFamily="34" charset="0"/>
              </a:rPr>
              <a:t> on </a:t>
            </a:r>
            <a:r>
              <a:rPr kumimoji="0" lang="cs-CZ" altLang="cs-CZ" sz="2400" b="0" i="1" u="none" strike="noStrike" cap="none" normalizeH="0" baseline="0" dirty="0" err="1" smtClean="0">
                <a:ln>
                  <a:noFill/>
                </a:ln>
                <a:solidFill>
                  <a:schemeClr val="tx1"/>
                </a:solidFill>
                <a:effectLst/>
                <a:latin typeface="Arial" panose="020B0604020202020204" pitchFamily="34" charset="0"/>
              </a:rPr>
              <a:t>Inclusive</a:t>
            </a:r>
            <a:r>
              <a:rPr kumimoji="0" lang="cs-CZ" altLang="cs-CZ" sz="2400" b="0" i="1" u="none" strike="noStrike" cap="none" normalizeH="0" baseline="0" dirty="0" smtClean="0">
                <a:ln>
                  <a:noFill/>
                </a:ln>
                <a:solidFill>
                  <a:schemeClr val="tx1"/>
                </a:solidFill>
                <a:effectLst/>
                <a:latin typeface="Arial" panose="020B0604020202020204" pitchFamily="34" charset="0"/>
              </a:rPr>
              <a:t> </a:t>
            </a:r>
            <a:r>
              <a:rPr kumimoji="0" lang="cs-CZ" altLang="cs-CZ" sz="2400" b="0" i="1" u="none" strike="noStrike" cap="none" normalizeH="0" baseline="0" dirty="0" err="1" smtClean="0">
                <a:ln>
                  <a:noFill/>
                </a:ln>
                <a:solidFill>
                  <a:schemeClr val="tx1"/>
                </a:solidFill>
                <a:effectLst/>
                <a:latin typeface="Arial" panose="020B0604020202020204" pitchFamily="34" charset="0"/>
              </a:rPr>
              <a:t>Education</a:t>
            </a:r>
            <a:r>
              <a:rPr kumimoji="0" lang="cs-CZ" altLang="cs-CZ" sz="2400" b="0" i="1" u="none" strike="noStrike" cap="none" normalizeH="0" baseline="0" dirty="0" smtClean="0">
                <a:ln>
                  <a:noFill/>
                </a:ln>
                <a:solidFill>
                  <a:schemeClr val="tx1"/>
                </a:solidFill>
                <a:effectLst/>
                <a:latin typeface="Arial" panose="020B0604020202020204" pitchFamily="34" charset="0"/>
              </a:rPr>
              <a:t>, </a:t>
            </a:r>
            <a:r>
              <a:rPr kumimoji="0" lang="cs-CZ" altLang="cs-CZ" sz="2400" b="0" i="1" u="none" strike="noStrike" cap="none" normalizeH="0" baseline="0" dirty="0" err="1" smtClean="0">
                <a:ln>
                  <a:noFill/>
                </a:ln>
                <a:solidFill>
                  <a:schemeClr val="tx1"/>
                </a:solidFill>
                <a:effectLst/>
                <a:latin typeface="Arial" panose="020B0604020202020204" pitchFamily="34" charset="0"/>
              </a:rPr>
              <a:t>Volume</a:t>
            </a:r>
            <a:r>
              <a:rPr kumimoji="0" lang="cs-CZ" altLang="cs-CZ" sz="2400" b="0" i="1" u="none" strike="noStrike" cap="none" normalizeH="0" baseline="0" dirty="0" smtClean="0">
                <a:ln>
                  <a:noFill/>
                </a:ln>
                <a:solidFill>
                  <a:schemeClr val="tx1"/>
                </a:solidFill>
                <a:effectLst/>
                <a:latin typeface="Arial" panose="020B0604020202020204" pitchFamily="34" charset="0"/>
              </a:rPr>
              <a:t> 9) </a:t>
            </a:r>
            <a:br>
              <a:rPr kumimoji="0" lang="cs-CZ" altLang="cs-CZ" sz="2400" b="0" i="1" u="none" strike="noStrike" cap="none" normalizeH="0" baseline="0" dirty="0" smtClean="0">
                <a:ln>
                  <a:noFill/>
                </a:ln>
                <a:solidFill>
                  <a:schemeClr val="tx1"/>
                </a:solidFill>
                <a:effectLst/>
                <a:latin typeface="Arial" panose="020B0604020202020204" pitchFamily="34" charset="0"/>
              </a:rPr>
            </a:br>
            <a:r>
              <a:rPr kumimoji="0" lang="cs-CZ" altLang="cs-CZ" sz="2400" b="0" i="0" u="none" strike="noStrike" cap="none" normalizeH="0" baseline="0" dirty="0" err="1" smtClean="0">
                <a:ln>
                  <a:noFill/>
                </a:ln>
                <a:solidFill>
                  <a:schemeClr val="tx1"/>
                </a:solidFill>
                <a:effectLst/>
                <a:latin typeface="Arial" panose="020B0604020202020204" pitchFamily="34" charset="0"/>
              </a:rPr>
              <a:t>Emerald</a:t>
            </a:r>
            <a:r>
              <a:rPr kumimoji="0" lang="cs-CZ" altLang="cs-CZ" sz="2400" b="0" i="0" u="none" strike="noStrike" cap="none" normalizeH="0" baseline="0" dirty="0" smtClean="0">
                <a:ln>
                  <a:noFill/>
                </a:ln>
                <a:solidFill>
                  <a:schemeClr val="tx1"/>
                </a:solidFill>
                <a:effectLst/>
                <a:latin typeface="Arial" panose="020B0604020202020204" pitchFamily="34" charset="0"/>
              </a:rPr>
              <a:t> </a:t>
            </a:r>
            <a:r>
              <a:rPr kumimoji="0" lang="cs-CZ" altLang="cs-CZ" sz="2400" b="0" i="0" u="none" strike="noStrike" cap="none" normalizeH="0" baseline="0" dirty="0" err="1" smtClean="0">
                <a:ln>
                  <a:noFill/>
                </a:ln>
                <a:solidFill>
                  <a:schemeClr val="tx1"/>
                </a:solidFill>
                <a:effectLst/>
                <a:latin typeface="Arial" panose="020B0604020202020204" pitchFamily="34" charset="0"/>
              </a:rPr>
              <a:t>Publishing</a:t>
            </a:r>
            <a:r>
              <a:rPr kumimoji="0" lang="cs-CZ" altLang="cs-CZ" sz="2400" b="0" i="0" u="none" strike="noStrike" cap="none" normalizeH="0" baseline="0" dirty="0" smtClean="0">
                <a:ln>
                  <a:noFill/>
                </a:ln>
                <a:solidFill>
                  <a:schemeClr val="tx1"/>
                </a:solidFill>
                <a:effectLst/>
                <a:latin typeface="Arial" panose="020B0604020202020204" pitchFamily="34" charset="0"/>
              </a:rPr>
              <a:t> Limited, pp.239 - 257</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11871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90836" y="0"/>
            <a:ext cx="9010327" cy="1808312"/>
          </a:xfrm>
        </p:spPr>
        <p:txBody>
          <a:bodyPr>
            <a:normAutofit/>
          </a:bodyPr>
          <a:lstStyle/>
          <a:p>
            <a:pPr algn="ctr"/>
            <a:r>
              <a:rPr lang="cs-CZ" b="1" dirty="0" smtClean="0">
                <a:solidFill>
                  <a:srgbClr val="002060"/>
                </a:solidFill>
              </a:rPr>
              <a:t>Hana Drábková 1924 – 2015</a:t>
            </a:r>
            <a:br>
              <a:rPr lang="cs-CZ" b="1" dirty="0" smtClean="0">
                <a:solidFill>
                  <a:srgbClr val="002060"/>
                </a:solidFill>
              </a:rPr>
            </a:br>
            <a:r>
              <a:rPr lang="cs-CZ" sz="3100" dirty="0" smtClean="0">
                <a:solidFill>
                  <a:srgbClr val="002060"/>
                </a:solidFill>
              </a:rPr>
              <a:t>psycholožka, výzkum dědičnosti nadání, </a:t>
            </a:r>
            <a:r>
              <a:rPr lang="cs-CZ" sz="3100" dirty="0">
                <a:solidFill>
                  <a:srgbClr val="002060"/>
                </a:solidFill>
              </a:rPr>
              <a:t/>
            </a:r>
            <a:br>
              <a:rPr lang="cs-CZ" sz="3100" dirty="0">
                <a:solidFill>
                  <a:srgbClr val="002060"/>
                </a:solidFill>
              </a:rPr>
            </a:br>
            <a:r>
              <a:rPr lang="cs-CZ" sz="3100" b="1" dirty="0" smtClean="0">
                <a:solidFill>
                  <a:srgbClr val="002060"/>
                </a:solidFill>
              </a:rPr>
              <a:t>zakladatelka československých poboček ECHA a Mensa</a:t>
            </a:r>
            <a:endParaRPr lang="cs-CZ" sz="3100" b="1" dirty="0">
              <a:solidFill>
                <a:srgbClr val="002060"/>
              </a:solidFill>
            </a:endParaRPr>
          </a:p>
        </p:txBody>
      </p:sp>
      <p:pic>
        <p:nvPicPr>
          <p:cNvPr id="1026" name="Picture 2" descr="C:\Users\Eva\Desktop\Kresby\Documents\STaN 2011\Hana Drábková foto21a.jpg"/>
          <p:cNvPicPr>
            <a:picLocks noGrp="1" noChangeAspect="1" noChangeArrowheads="1"/>
          </p:cNvPicPr>
          <p:nvPr>
            <p:ph idx="1"/>
          </p:nvPr>
        </p:nvPicPr>
        <p:blipFill>
          <a:blip r:embed="rId2" cstate="print"/>
          <a:srcRect/>
          <a:stretch>
            <a:fillRect/>
          </a:stretch>
        </p:blipFill>
        <p:spPr bwMode="auto">
          <a:xfrm>
            <a:off x="4511824" y="1898576"/>
            <a:ext cx="2823906" cy="3960440"/>
          </a:xfrm>
          <a:prstGeom prst="rect">
            <a:avLst/>
          </a:prstGeom>
          <a:noFill/>
        </p:spPr>
      </p:pic>
      <p:sp>
        <p:nvSpPr>
          <p:cNvPr id="3" name="TextovéPole 2"/>
          <p:cNvSpPr txBox="1"/>
          <p:nvPr/>
        </p:nvSpPr>
        <p:spPr>
          <a:xfrm>
            <a:off x="1347536" y="5949280"/>
            <a:ext cx="9891300" cy="954107"/>
          </a:xfrm>
          <a:prstGeom prst="rect">
            <a:avLst/>
          </a:prstGeom>
          <a:noFill/>
        </p:spPr>
        <p:txBody>
          <a:bodyPr wrap="square" rtlCol="0">
            <a:spAutoFit/>
          </a:bodyPr>
          <a:lstStyle/>
          <a:p>
            <a:pPr algn="ctr"/>
            <a:r>
              <a:rPr lang="cs-CZ" sz="2800" dirty="0">
                <a:solidFill>
                  <a:srgbClr val="002060"/>
                </a:solidFill>
              </a:rPr>
              <a:t>  </a:t>
            </a:r>
            <a:r>
              <a:rPr lang="cs-CZ" sz="2800" dirty="0" smtClean="0">
                <a:solidFill>
                  <a:srgbClr val="002060"/>
                </a:solidFill>
              </a:rPr>
              <a:t>Spoluzakladatelé: </a:t>
            </a:r>
            <a:r>
              <a:rPr lang="cs-CZ" sz="2800" dirty="0">
                <a:solidFill>
                  <a:srgbClr val="002060"/>
                </a:solidFill>
              </a:rPr>
              <a:t>Zdeněk </a:t>
            </a:r>
            <a:r>
              <a:rPr lang="cs-CZ" sz="2800" dirty="0" err="1">
                <a:solidFill>
                  <a:srgbClr val="002060"/>
                </a:solidFill>
              </a:rPr>
              <a:t>Kalvach</a:t>
            </a:r>
            <a:r>
              <a:rPr lang="cs-CZ" sz="2800" dirty="0">
                <a:solidFill>
                  <a:srgbClr val="002060"/>
                </a:solidFill>
              </a:rPr>
              <a:t>, Luděk </a:t>
            </a:r>
            <a:r>
              <a:rPr lang="cs-CZ" sz="2800" dirty="0" err="1">
                <a:solidFill>
                  <a:srgbClr val="002060"/>
                </a:solidFill>
              </a:rPr>
              <a:t>Vajner</a:t>
            </a:r>
            <a:r>
              <a:rPr lang="cs-CZ" sz="2800" dirty="0">
                <a:solidFill>
                  <a:srgbClr val="002060"/>
                </a:solidFill>
              </a:rPr>
              <a:t>, </a:t>
            </a:r>
            <a:r>
              <a:rPr lang="cs-CZ" sz="2800" u="sng" dirty="0">
                <a:solidFill>
                  <a:srgbClr val="002060"/>
                </a:solidFill>
              </a:rPr>
              <a:t>Eva Vondráková</a:t>
            </a:r>
          </a:p>
          <a:p>
            <a:endParaRPr lang="cs-CZ" sz="2800" b="1" dirty="0">
              <a:solidFill>
                <a:srgbClr val="002060"/>
              </a:solidFill>
            </a:endParaRPr>
          </a:p>
        </p:txBody>
      </p:sp>
    </p:spTree>
    <p:extLst>
      <p:ext uri="{BB962C8B-B14F-4D97-AF65-F5344CB8AC3E}">
        <p14:creationId xmlns:p14="http://schemas.microsoft.com/office/powerpoint/2010/main" val="34426131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pic>
        <p:nvPicPr>
          <p:cNvPr id="4" name="Obrázek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5623963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612" y="493914"/>
            <a:ext cx="10612191" cy="2141536"/>
          </a:xfrm>
        </p:spPr>
        <p:txBody>
          <a:bodyPr>
            <a:normAutofit fontScale="90000"/>
          </a:bodyPr>
          <a:lstStyle/>
          <a:p>
            <a:r>
              <a:rPr lang="cs-CZ" sz="3600" b="1" dirty="0" smtClean="0">
                <a:solidFill>
                  <a:srgbClr val="C00000"/>
                </a:solidFill>
                <a:effectLst>
                  <a:outerShdw blurRad="38100" dist="38100" dir="2700000" algn="tl">
                    <a:srgbClr val="000000">
                      <a:alpha val="43137"/>
                    </a:srgbClr>
                  </a:outerShdw>
                </a:effectLst>
              </a:rPr>
              <a:t>Změna paradigmatu v:</a:t>
            </a:r>
            <a:br>
              <a:rPr lang="cs-CZ" sz="3600" b="1" dirty="0" smtClean="0">
                <a:solidFill>
                  <a:srgbClr val="C00000"/>
                </a:solidFill>
                <a:effectLst>
                  <a:outerShdw blurRad="38100" dist="38100" dir="2700000" algn="tl">
                    <a:srgbClr val="000000">
                      <a:alpha val="43137"/>
                    </a:srgbClr>
                  </a:outerShdw>
                </a:effectLst>
              </a:rPr>
            </a:br>
            <a:r>
              <a:rPr lang="cs-CZ" sz="3600" b="1" dirty="0" smtClean="0">
                <a:solidFill>
                  <a:srgbClr val="C00000"/>
                </a:solidFill>
                <a:effectLst>
                  <a:outerShdw blurRad="38100" dist="38100" dir="2700000" algn="tl">
                    <a:srgbClr val="000000">
                      <a:alpha val="43137"/>
                    </a:srgbClr>
                  </a:outerShdw>
                </a:effectLst>
              </a:rPr>
              <a:t>excelenci, inovaci, tvořivosti, vzdělávání nadaných</a:t>
            </a:r>
            <a:r>
              <a:rPr lang="cs-CZ" sz="1000" b="1" dirty="0" smtClean="0">
                <a:solidFill>
                  <a:srgbClr val="C00000"/>
                </a:solidFill>
                <a:effectLst>
                  <a:outerShdw blurRad="38100" dist="38100" dir="2700000" algn="tl">
                    <a:srgbClr val="000000">
                      <a:alpha val="43137"/>
                    </a:srgbClr>
                  </a:outerShdw>
                </a:effectLst>
              </a:rPr>
              <a:t/>
            </a:r>
            <a:br>
              <a:rPr lang="cs-CZ" sz="1000" b="1" dirty="0" smtClean="0">
                <a:solidFill>
                  <a:srgbClr val="C00000"/>
                </a:solidFill>
                <a:effectLst>
                  <a:outerShdw blurRad="38100" dist="38100" dir="2700000" algn="tl">
                    <a:srgbClr val="000000">
                      <a:alpha val="43137"/>
                    </a:srgbClr>
                  </a:outerShdw>
                </a:effectLst>
              </a:rPr>
            </a:br>
            <a:r>
              <a:rPr lang="cs-CZ" sz="1000" b="1" dirty="0" smtClean="0">
                <a:solidFill>
                  <a:srgbClr val="C00000"/>
                </a:solidFill>
                <a:effectLst>
                  <a:outerShdw blurRad="38100" dist="38100" dir="2700000" algn="tl">
                    <a:srgbClr val="000000">
                      <a:alpha val="43137"/>
                    </a:srgbClr>
                  </a:outerShdw>
                </a:effectLst>
              </a:rPr>
              <a:t/>
            </a:r>
            <a:br>
              <a:rPr lang="cs-CZ" sz="1000" b="1" dirty="0" smtClean="0">
                <a:solidFill>
                  <a:srgbClr val="C00000"/>
                </a:solidFill>
                <a:effectLst>
                  <a:outerShdw blurRad="38100" dist="38100" dir="2700000" algn="tl">
                    <a:srgbClr val="000000">
                      <a:alpha val="43137"/>
                    </a:srgbClr>
                  </a:outerShdw>
                </a:effectLst>
              </a:rPr>
            </a:br>
            <a:r>
              <a:rPr lang="cs-CZ" sz="2800" b="1" dirty="0" smtClean="0">
                <a:solidFill>
                  <a:srgbClr val="002060"/>
                </a:solidFill>
              </a:rPr>
              <a:t>Prof. </a:t>
            </a:r>
            <a:r>
              <a:rPr lang="cs-CZ" sz="2800" b="1" dirty="0" err="1" smtClean="0">
                <a:solidFill>
                  <a:srgbClr val="002060"/>
                </a:solidFill>
              </a:rPr>
              <a:t>Taisir</a:t>
            </a:r>
            <a:r>
              <a:rPr lang="cs-CZ" sz="2800" b="1" dirty="0" smtClean="0">
                <a:solidFill>
                  <a:srgbClr val="002060"/>
                </a:solidFill>
              </a:rPr>
              <a:t> </a:t>
            </a:r>
            <a:r>
              <a:rPr lang="cs-CZ" sz="2800" b="1" dirty="0" err="1" smtClean="0">
                <a:solidFill>
                  <a:srgbClr val="002060"/>
                </a:solidFill>
              </a:rPr>
              <a:t>Subhi</a:t>
            </a:r>
            <a:r>
              <a:rPr lang="cs-CZ" sz="2800" b="1" dirty="0" smtClean="0">
                <a:solidFill>
                  <a:srgbClr val="002060"/>
                </a:solidFill>
              </a:rPr>
              <a:t> </a:t>
            </a:r>
            <a:r>
              <a:rPr lang="cs-CZ" sz="2800" b="1" dirty="0" err="1" smtClean="0">
                <a:solidFill>
                  <a:srgbClr val="002060"/>
                </a:solidFill>
              </a:rPr>
              <a:t>Yamin</a:t>
            </a:r>
            <a:r>
              <a:rPr lang="cs-CZ" sz="2800" b="1" dirty="0" smtClean="0">
                <a:solidFill>
                  <a:srgbClr val="002060"/>
                </a:solidFill>
              </a:rPr>
              <a:t>, ICIE (Mezinárodní centrum inovací ve vzdělávání)</a:t>
            </a:r>
            <a:r>
              <a:rPr lang="cs-CZ" sz="1300" b="1" dirty="0" smtClean="0">
                <a:solidFill>
                  <a:srgbClr val="002060"/>
                </a:solidFill>
              </a:rPr>
              <a:t/>
            </a:r>
            <a:br>
              <a:rPr lang="cs-CZ" sz="1300" b="1" dirty="0" smtClean="0">
                <a:solidFill>
                  <a:srgbClr val="002060"/>
                </a:solidFill>
              </a:rPr>
            </a:br>
            <a:r>
              <a:rPr lang="cs-CZ" sz="1300" b="1" dirty="0">
                <a:solidFill>
                  <a:srgbClr val="002060"/>
                </a:solidFill>
              </a:rPr>
              <a:t/>
            </a:r>
            <a:br>
              <a:rPr lang="cs-CZ" sz="1300" b="1" dirty="0">
                <a:solidFill>
                  <a:srgbClr val="002060"/>
                </a:solidFill>
              </a:rPr>
            </a:br>
            <a:r>
              <a:rPr lang="cs-CZ" sz="2400" b="1" dirty="0" err="1" smtClean="0">
                <a:solidFill>
                  <a:srgbClr val="002060"/>
                </a:solidFill>
              </a:rPr>
              <a:t>Keynote</a:t>
            </a:r>
            <a:r>
              <a:rPr lang="cs-CZ" sz="2400" b="1" dirty="0" smtClean="0">
                <a:solidFill>
                  <a:srgbClr val="002060"/>
                </a:solidFill>
              </a:rPr>
              <a:t> - přednáška pro 3.mezinárodní konferenci Vzdělávání nadaných</a:t>
            </a:r>
            <a:br>
              <a:rPr lang="cs-CZ" sz="2400" b="1" dirty="0" smtClean="0">
                <a:solidFill>
                  <a:srgbClr val="002060"/>
                </a:solidFill>
              </a:rPr>
            </a:br>
            <a:r>
              <a:rPr lang="cs-CZ" sz="2400" b="1" dirty="0" smtClean="0">
                <a:solidFill>
                  <a:srgbClr val="002060"/>
                </a:solidFill>
              </a:rPr>
              <a:t>			</a:t>
            </a:r>
            <a:r>
              <a:rPr lang="cs-CZ" sz="2400" b="1" dirty="0" err="1" smtClean="0">
                <a:solidFill>
                  <a:srgbClr val="002060"/>
                </a:solidFill>
              </a:rPr>
              <a:t>Portorož</a:t>
            </a:r>
            <a:r>
              <a:rPr lang="cs-CZ" sz="2400" b="1" dirty="0" smtClean="0">
                <a:solidFill>
                  <a:srgbClr val="002060"/>
                </a:solidFill>
              </a:rPr>
              <a:t> – Slovinsko, 26.-28.10.2017</a:t>
            </a:r>
            <a:endParaRPr lang="cs-CZ" sz="3600" b="1" dirty="0">
              <a:solidFill>
                <a:srgbClr val="002060"/>
              </a:solidFill>
            </a:endParaRPr>
          </a:p>
        </p:txBody>
      </p:sp>
      <p:sp>
        <p:nvSpPr>
          <p:cNvPr id="3" name="Zástupný symbol pro obsah 2"/>
          <p:cNvSpPr>
            <a:spLocks noGrp="1"/>
          </p:cNvSpPr>
          <p:nvPr>
            <p:ph idx="1"/>
          </p:nvPr>
        </p:nvSpPr>
        <p:spPr>
          <a:xfrm>
            <a:off x="529107" y="3034696"/>
            <a:ext cx="10515600" cy="4351338"/>
          </a:xfrm>
        </p:spPr>
        <p:txBody>
          <a:bodyPr>
            <a:normAutofit/>
          </a:bodyPr>
          <a:lstStyle/>
          <a:p>
            <a:r>
              <a:rPr lang="cs-CZ" sz="2400" dirty="0" smtClean="0"/>
              <a:t>Změna paradigmatu je důležitá radikální významná změna, která se stane, když obvyklý způsob myšlení a konání je nahrazen novým, zcela odlišným.</a:t>
            </a:r>
          </a:p>
          <a:p>
            <a:r>
              <a:rPr lang="cs-CZ" sz="2400" dirty="0" smtClean="0"/>
              <a:t>Např. ve fyzice jsme si dlouho mysleli, že atom je nejmenší možnou částicí. Nová technologie a výzkum ve fyzice ukázaly nesprávnost této teorie.</a:t>
            </a:r>
          </a:p>
          <a:p>
            <a:r>
              <a:rPr lang="cs-CZ" sz="2400" dirty="0" smtClean="0"/>
              <a:t>Podobně ve vzdělávání nadaných dochází ke změně paradigmatu a je tu zoufalá potřeba změny a otevření nových horizontů pro výzkum a praxi. Z rozsáhlého vědeckého přehledu vyplývá, že mnohé aspekty vzdělávání nadaných jsou chybné či dokonce škodlivé a nemělo by se v nich pokračovat.</a:t>
            </a:r>
            <a:endParaRPr lang="cs-CZ" sz="2400" dirty="0"/>
          </a:p>
        </p:txBody>
      </p:sp>
    </p:spTree>
    <p:extLst>
      <p:ext uri="{BB962C8B-B14F-4D97-AF65-F5344CB8AC3E}">
        <p14:creationId xmlns:p14="http://schemas.microsoft.com/office/powerpoint/2010/main" val="1152412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54374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61727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3881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72926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a:xfrm>
            <a:off x="1133475" y="322263"/>
            <a:ext cx="9852025" cy="901700"/>
          </a:xfrm>
        </p:spPr>
        <p:txBody>
          <a:bodyPr/>
          <a:lstStyle/>
          <a:p>
            <a:pPr eaLnBrk="1" hangingPunct="1">
              <a:defRPr/>
            </a:pPr>
            <a:r>
              <a:rPr lang="cs-CZ" altLang="cs-CZ" sz="2800" dirty="0" smtClean="0">
                <a:solidFill>
                  <a:schemeClr val="tx1">
                    <a:lumMod val="50000"/>
                    <a:lumOff val="50000"/>
                  </a:schemeClr>
                </a:solidFill>
                <a:latin typeface="Calibri" panose="020F0502020204030204" pitchFamily="34" charset="0"/>
              </a:rPr>
              <a:t>Silný skrytý (nezájem) i otevřený (odmítání)</a:t>
            </a:r>
            <a:br>
              <a:rPr lang="cs-CZ" altLang="cs-CZ" sz="2800" dirty="0" smtClean="0">
                <a:solidFill>
                  <a:schemeClr val="tx1">
                    <a:lumMod val="50000"/>
                    <a:lumOff val="50000"/>
                  </a:schemeClr>
                </a:solidFill>
                <a:latin typeface="Calibri" panose="020F0502020204030204" pitchFamily="34" charset="0"/>
              </a:rPr>
            </a:br>
            <a:r>
              <a:rPr lang="cs-CZ" altLang="cs-CZ" sz="2800" dirty="0" smtClean="0">
                <a:solidFill>
                  <a:srgbClr val="C00000"/>
                </a:solidFill>
                <a:latin typeface="Calibri" panose="020F0502020204030204" pitchFamily="34" charset="0"/>
              </a:rPr>
              <a:t>odpor k intelektově nadaným</a:t>
            </a:r>
            <a:r>
              <a:rPr lang="cs-CZ" altLang="cs-CZ" sz="2800" dirty="0" smtClean="0">
                <a:latin typeface="Calibri" panose="020F0502020204030204" pitchFamily="34" charset="0"/>
              </a:rPr>
              <a:t> </a:t>
            </a:r>
            <a:r>
              <a:rPr lang="cs-CZ" altLang="cs-CZ" sz="2800" dirty="0" smtClean="0">
                <a:solidFill>
                  <a:schemeClr val="tx1">
                    <a:lumMod val="50000"/>
                    <a:lumOff val="50000"/>
                  </a:schemeClr>
                </a:solidFill>
                <a:latin typeface="Calibri" panose="020F0502020204030204" pitchFamily="34" charset="0"/>
              </a:rPr>
              <a:t>a k péči o ně nacházíme zejména:</a:t>
            </a:r>
          </a:p>
        </p:txBody>
      </p:sp>
      <p:sp>
        <p:nvSpPr>
          <p:cNvPr id="3" name="Zástupný symbol pro obsah 2"/>
          <p:cNvSpPr>
            <a:spLocks noGrp="1"/>
          </p:cNvSpPr>
          <p:nvPr>
            <p:ph idx="1"/>
          </p:nvPr>
        </p:nvSpPr>
        <p:spPr>
          <a:xfrm>
            <a:off x="1133475" y="1223963"/>
            <a:ext cx="9375775" cy="5383212"/>
          </a:xfrm>
        </p:spPr>
        <p:txBody>
          <a:bodyPr rtlCol="0">
            <a:normAutofit/>
          </a:bodyPr>
          <a:lstStyle/>
          <a:p>
            <a:pPr marL="0" indent="0" eaLnBrk="1" fontAlgn="auto" hangingPunct="1">
              <a:spcAft>
                <a:spcPts val="0"/>
              </a:spcAft>
              <a:buFont typeface="Arial" panose="020B0604020202020204" pitchFamily="34" charset="0"/>
              <a:buNone/>
              <a:defRPr/>
            </a:pPr>
            <a:r>
              <a:rPr lang="cs-CZ" dirty="0" smtClean="0">
                <a:solidFill>
                  <a:schemeClr val="tx1">
                    <a:lumMod val="50000"/>
                    <a:lumOff val="50000"/>
                  </a:schemeClr>
                </a:solidFill>
              </a:rPr>
              <a:t>v zemích Severní Evropy (Švédsko, Dánsko, Norsko)</a:t>
            </a:r>
          </a:p>
          <a:p>
            <a:pPr marL="0" indent="0" eaLnBrk="1" fontAlgn="auto" hangingPunct="1">
              <a:spcAft>
                <a:spcPts val="0"/>
              </a:spcAft>
              <a:buFont typeface="Arial" panose="020B0604020202020204" pitchFamily="34" charset="0"/>
              <a:buNone/>
              <a:defRPr/>
            </a:pPr>
            <a:r>
              <a:rPr lang="cs-CZ" dirty="0" smtClean="0">
                <a:solidFill>
                  <a:schemeClr val="tx1">
                    <a:lumMod val="50000"/>
                    <a:lumOff val="50000"/>
                  </a:schemeClr>
                </a:solidFill>
              </a:rPr>
              <a:t>a v postkomunistických zemích (v ČR více než v jiných).</a:t>
            </a:r>
            <a:endParaRPr lang="cs-CZ" dirty="0">
              <a:solidFill>
                <a:schemeClr val="tx1">
                  <a:lumMod val="50000"/>
                  <a:lumOff val="50000"/>
                </a:schemeClr>
              </a:solidFill>
            </a:endParaRPr>
          </a:p>
          <a:p>
            <a:pPr marL="0" indent="0" eaLnBrk="1" fontAlgn="auto" hangingPunct="1">
              <a:spcAft>
                <a:spcPts val="0"/>
              </a:spcAft>
              <a:buFont typeface="Arial" panose="020B0604020202020204" pitchFamily="34" charset="0"/>
              <a:buNone/>
              <a:defRPr/>
            </a:pPr>
            <a:r>
              <a:rPr lang="cs-CZ" dirty="0" smtClean="0">
                <a:solidFill>
                  <a:schemeClr val="tx1">
                    <a:lumMod val="50000"/>
                    <a:lumOff val="50000"/>
                  </a:schemeClr>
                </a:solidFill>
              </a:rPr>
              <a:t>Chceme-li tuto </a:t>
            </a:r>
            <a:r>
              <a:rPr lang="cs-CZ" dirty="0" smtClean="0">
                <a:solidFill>
                  <a:srgbClr val="C00000"/>
                </a:solidFill>
              </a:rPr>
              <a:t>nepříznivou situaci změnit,</a:t>
            </a:r>
          </a:p>
          <a:p>
            <a:pPr marL="0" indent="0" eaLnBrk="1" fontAlgn="auto" hangingPunct="1">
              <a:spcAft>
                <a:spcPts val="0"/>
              </a:spcAft>
              <a:buFont typeface="Arial" panose="020B0604020202020204" pitchFamily="34" charset="0"/>
              <a:buNone/>
              <a:defRPr/>
            </a:pPr>
            <a:r>
              <a:rPr lang="cs-CZ" dirty="0" smtClean="0">
                <a:solidFill>
                  <a:schemeClr val="tx1">
                    <a:lumMod val="50000"/>
                    <a:lumOff val="50000"/>
                  </a:schemeClr>
                </a:solidFill>
              </a:rPr>
              <a:t>musíme</a:t>
            </a:r>
            <a:r>
              <a:rPr lang="cs-CZ" dirty="0" smtClean="0"/>
              <a:t> </a:t>
            </a:r>
            <a:r>
              <a:rPr lang="cs-CZ" dirty="0" smtClean="0">
                <a:solidFill>
                  <a:srgbClr val="C00000"/>
                </a:solidFill>
              </a:rPr>
              <a:t>pojmenovat problémy</a:t>
            </a:r>
            <a:r>
              <a:rPr lang="cs-CZ" dirty="0" smtClean="0"/>
              <a:t>, </a:t>
            </a:r>
            <a:endParaRPr lang="cs-CZ" dirty="0"/>
          </a:p>
          <a:p>
            <a:pPr marL="0" indent="0" eaLnBrk="1" fontAlgn="auto" hangingPunct="1">
              <a:spcAft>
                <a:spcPts val="0"/>
              </a:spcAft>
              <a:buFont typeface="Arial" panose="020B0604020202020204" pitchFamily="34" charset="0"/>
              <a:buNone/>
              <a:defRPr/>
            </a:pPr>
            <a:r>
              <a:rPr lang="cs-CZ" dirty="0" smtClean="0">
                <a:solidFill>
                  <a:srgbClr val="C00000"/>
                </a:solidFill>
              </a:rPr>
              <a:t>věnovat jim pozornost</a:t>
            </a:r>
            <a:r>
              <a:rPr lang="cs-CZ" dirty="0" smtClean="0"/>
              <a:t> </a:t>
            </a:r>
            <a:endParaRPr lang="cs-CZ" dirty="0"/>
          </a:p>
          <a:p>
            <a:pPr marL="0" indent="0" eaLnBrk="1" fontAlgn="auto" hangingPunct="1">
              <a:spcAft>
                <a:spcPts val="0"/>
              </a:spcAft>
              <a:buFont typeface="Arial" panose="020B0604020202020204" pitchFamily="34" charset="0"/>
              <a:buNone/>
              <a:defRPr/>
            </a:pPr>
            <a:r>
              <a:rPr lang="cs-CZ" dirty="0" smtClean="0">
                <a:solidFill>
                  <a:schemeClr val="tx1">
                    <a:lumMod val="50000"/>
                    <a:lumOff val="50000"/>
                  </a:schemeClr>
                </a:solidFill>
              </a:rPr>
              <a:t>a</a:t>
            </a:r>
            <a:r>
              <a:rPr lang="cs-CZ" dirty="0" smtClean="0">
                <a:solidFill>
                  <a:srgbClr val="C00000"/>
                </a:solidFill>
              </a:rPr>
              <a:t> spolupracovat</a:t>
            </a:r>
            <a:r>
              <a:rPr lang="cs-CZ" dirty="0" smtClean="0"/>
              <a:t> </a:t>
            </a:r>
            <a:r>
              <a:rPr lang="cs-CZ" dirty="0" smtClean="0">
                <a:solidFill>
                  <a:schemeClr val="tx1">
                    <a:lumMod val="50000"/>
                    <a:lumOff val="50000"/>
                  </a:schemeClr>
                </a:solidFill>
              </a:rPr>
              <a:t>na jejich řešení.</a:t>
            </a:r>
          </a:p>
          <a:p>
            <a:pPr marL="0" indent="0" eaLnBrk="1" fontAlgn="auto" hangingPunct="1">
              <a:spcAft>
                <a:spcPts val="0"/>
              </a:spcAft>
              <a:buFont typeface="Arial" panose="020B0604020202020204" pitchFamily="34" charset="0"/>
              <a:buNone/>
              <a:defRPr/>
            </a:pPr>
            <a:r>
              <a:rPr lang="cs-CZ" dirty="0" smtClean="0">
                <a:solidFill>
                  <a:schemeClr val="tx1">
                    <a:lumMod val="50000"/>
                    <a:lumOff val="50000"/>
                  </a:schemeClr>
                </a:solidFill>
              </a:rPr>
              <a:t>Více informací např</a:t>
            </a:r>
            <a:r>
              <a:rPr lang="cs-CZ" dirty="0">
                <a:solidFill>
                  <a:schemeClr val="tx1">
                    <a:lumMod val="50000"/>
                    <a:lumOff val="50000"/>
                  </a:schemeClr>
                </a:solidFill>
              </a:rPr>
              <a:t>.: </a:t>
            </a:r>
            <a:endParaRPr lang="cs-CZ" dirty="0" smtClean="0">
              <a:solidFill>
                <a:schemeClr val="tx1">
                  <a:lumMod val="50000"/>
                  <a:lumOff val="50000"/>
                </a:schemeClr>
              </a:solidFill>
            </a:endParaRPr>
          </a:p>
          <a:p>
            <a:pPr marL="0" indent="0" eaLnBrk="1" fontAlgn="auto" hangingPunct="1">
              <a:spcAft>
                <a:spcPts val="0"/>
              </a:spcAft>
              <a:buFont typeface="Arial" panose="020B0604020202020204" pitchFamily="34" charset="0"/>
              <a:buNone/>
              <a:defRPr/>
            </a:pPr>
            <a:r>
              <a:rPr lang="cs-CZ" dirty="0" smtClean="0">
                <a:hlinkClick r:id="rId2"/>
              </a:rPr>
              <a:t>http</a:t>
            </a:r>
            <a:r>
              <a:rPr lang="cs-CZ" dirty="0">
                <a:hlinkClick r:id="rId2"/>
              </a:rPr>
              <a:t>://</a:t>
            </a:r>
            <a:r>
              <a:rPr lang="cs-CZ" dirty="0" smtClean="0">
                <a:hlinkClick r:id="rId2"/>
              </a:rPr>
              <a:t>sengifted.org/archives/articles/an-interview-with-roland-s-persson-the-talent-of-being-inconvenient</a:t>
            </a:r>
            <a:endParaRPr lang="cs-CZ" dirty="0" smtClean="0"/>
          </a:p>
          <a:p>
            <a:pPr marL="0" indent="0" eaLnBrk="1" fontAlgn="auto" hangingPunct="1">
              <a:spcAft>
                <a:spcPts val="0"/>
              </a:spcAft>
              <a:buFont typeface="Arial" panose="020B0604020202020204" pitchFamily="34" charset="0"/>
              <a:buNone/>
              <a:defRPr/>
            </a:pPr>
            <a:endParaRPr lang="cs-CZ" sz="800" dirty="0" smtClean="0"/>
          </a:p>
          <a:p>
            <a:pPr marL="0" indent="0" eaLnBrk="1" fontAlgn="auto" hangingPunct="1">
              <a:spcAft>
                <a:spcPts val="0"/>
              </a:spcAft>
              <a:buFont typeface="Arial" panose="020B0604020202020204" pitchFamily="34" charset="0"/>
              <a:buNone/>
              <a:defRPr/>
            </a:pPr>
            <a:r>
              <a:rPr lang="cs-CZ" dirty="0" smtClean="0">
                <a:hlinkClick r:id="rId3"/>
              </a:rPr>
              <a:t>www.worldgifted2015.com</a:t>
            </a:r>
            <a:endParaRPr lang="cs-CZ" dirty="0" smtClean="0"/>
          </a:p>
          <a:p>
            <a:pPr marL="0" indent="0" eaLnBrk="1" fontAlgn="auto" hangingPunct="1">
              <a:spcAft>
                <a:spcPts val="0"/>
              </a:spcAft>
              <a:buFont typeface="Arial" panose="020B0604020202020204" pitchFamily="34" charset="0"/>
              <a:buNone/>
              <a:defRPr/>
            </a:pPr>
            <a:endParaRPr lang="cs-CZ" dirty="0"/>
          </a:p>
        </p:txBody>
      </p:sp>
    </p:spTree>
    <p:extLst>
      <p:ext uri="{BB962C8B-B14F-4D97-AF65-F5344CB8AC3E}">
        <p14:creationId xmlns:p14="http://schemas.microsoft.com/office/powerpoint/2010/main" val="38982594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pic>
        <p:nvPicPr>
          <p:cNvPr id="4" name="Obrázek 3"/>
          <p:cNvPicPr>
            <a:picLocks noChangeAspect="1"/>
          </p:cNvPicPr>
          <p:nvPr/>
        </p:nvPicPr>
        <p:blipFill>
          <a:blip r:embed="rId2"/>
          <a:stretch>
            <a:fillRect/>
          </a:stretch>
        </p:blipFill>
        <p:spPr>
          <a:xfrm>
            <a:off x="-667153" y="-55562"/>
            <a:ext cx="13011150" cy="7315200"/>
          </a:xfrm>
          <a:prstGeom prst="rect">
            <a:avLst/>
          </a:prstGeom>
        </p:spPr>
      </p:pic>
    </p:spTree>
    <p:extLst>
      <p:ext uri="{BB962C8B-B14F-4D97-AF65-F5344CB8AC3E}">
        <p14:creationId xmlns:p14="http://schemas.microsoft.com/office/powerpoint/2010/main" val="34634686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solidFill>
                  <a:srgbClr val="00CC00"/>
                </a:solidFill>
                <a:effectLst>
                  <a:outerShdw blurRad="38100" dist="38100" dir="2700000" algn="tl">
                    <a:srgbClr val="000000">
                      <a:alpha val="43137"/>
                    </a:srgbClr>
                  </a:outerShdw>
                </a:effectLst>
              </a:rPr>
              <a:t>	Holistický </a:t>
            </a:r>
            <a:r>
              <a:rPr lang="cs-CZ" sz="3600" b="1" dirty="0" smtClean="0">
                <a:solidFill>
                  <a:srgbClr val="00CC00"/>
                </a:solidFill>
              </a:rPr>
              <a:t>– celostní </a:t>
            </a:r>
            <a:r>
              <a:rPr lang="cs-CZ" sz="3600" dirty="0" smtClean="0">
                <a:solidFill>
                  <a:srgbClr val="00CC00"/>
                </a:solidFill>
              </a:rPr>
              <a:t>(v souvislostech)</a:t>
            </a:r>
            <a:br>
              <a:rPr lang="cs-CZ" sz="3600" dirty="0" smtClean="0">
                <a:solidFill>
                  <a:srgbClr val="00CC00"/>
                </a:solidFill>
              </a:rPr>
            </a:br>
            <a:r>
              <a:rPr lang="cs-CZ" sz="4000" dirty="0" smtClean="0">
                <a:solidFill>
                  <a:srgbClr val="00CC00"/>
                </a:solidFill>
              </a:rPr>
              <a:t>	</a:t>
            </a:r>
            <a:r>
              <a:rPr lang="cs-CZ" b="1" dirty="0" smtClean="0">
                <a:solidFill>
                  <a:srgbClr val="00CC00"/>
                </a:solidFill>
                <a:effectLst>
                  <a:outerShdw blurRad="38100" dist="38100" dir="2700000" algn="tl">
                    <a:srgbClr val="000000">
                      <a:alpha val="43137"/>
                    </a:srgbClr>
                  </a:outerShdw>
                </a:effectLst>
              </a:rPr>
              <a:t>přístup ke vzdělávání</a:t>
            </a:r>
            <a:endParaRPr lang="cs-CZ" b="1" dirty="0">
              <a:solidFill>
                <a:srgbClr val="00CC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xfrm>
            <a:off x="838200" y="1851383"/>
            <a:ext cx="10515600" cy="4351338"/>
          </a:xfrm>
        </p:spPr>
        <p:txBody>
          <a:bodyPr/>
          <a:lstStyle/>
          <a:p>
            <a:r>
              <a:rPr lang="cs-CZ" dirty="0" smtClean="0"/>
              <a:t>Celostní pohled na vzdělávání: </a:t>
            </a:r>
            <a:r>
              <a:rPr lang="cs-CZ" b="1" u="sng" dirty="0" smtClean="0">
                <a:solidFill>
                  <a:srgbClr val="00CC00"/>
                </a:solidFill>
                <a:effectLst>
                  <a:outerShdw blurRad="38100" dist="38100" dir="2700000" algn="tl">
                    <a:srgbClr val="000000">
                      <a:alpha val="43137"/>
                    </a:srgbClr>
                  </a:outerShdw>
                </a:effectLst>
              </a:rPr>
              <a:t>rozvoj celé osobnosti</a:t>
            </a:r>
          </a:p>
          <a:p>
            <a:r>
              <a:rPr lang="cs-CZ" b="1" dirty="0" smtClean="0">
                <a:solidFill>
                  <a:srgbClr val="00CC00"/>
                </a:solidFill>
                <a:effectLst>
                  <a:outerShdw blurRad="38100" dist="38100" dir="2700000" algn="tl">
                    <a:srgbClr val="000000">
                      <a:alpha val="43137"/>
                    </a:srgbClr>
                  </a:outerShdw>
                </a:effectLst>
              </a:rPr>
              <a:t>Inteligence</a:t>
            </a:r>
            <a:r>
              <a:rPr lang="cs-CZ" dirty="0" smtClean="0">
                <a:solidFill>
                  <a:srgbClr val="00CC00"/>
                </a:solidFill>
                <a:effectLst>
                  <a:outerShdw blurRad="38100" dist="38100" dir="2700000" algn="tl">
                    <a:srgbClr val="000000">
                      <a:alpha val="43137"/>
                    </a:srgbClr>
                  </a:outerShdw>
                </a:effectLst>
              </a:rPr>
              <a:t> a </a:t>
            </a:r>
            <a:r>
              <a:rPr lang="cs-CZ" b="1" dirty="0" smtClean="0">
                <a:solidFill>
                  <a:srgbClr val="00CC00"/>
                </a:solidFill>
                <a:effectLst>
                  <a:outerShdw blurRad="38100" dist="38100" dir="2700000" algn="tl">
                    <a:srgbClr val="000000">
                      <a:alpha val="43137"/>
                    </a:srgbClr>
                  </a:outerShdw>
                </a:effectLst>
              </a:rPr>
              <a:t>charakter</a:t>
            </a:r>
          </a:p>
          <a:p>
            <a:r>
              <a:rPr lang="cs-CZ" b="1" dirty="0" smtClean="0">
                <a:solidFill>
                  <a:srgbClr val="00CC00"/>
                </a:solidFill>
                <a:effectLst>
                  <a:outerShdw blurRad="38100" dist="38100" dir="2700000" algn="tl">
                    <a:srgbClr val="000000">
                      <a:alpha val="43137"/>
                    </a:srgbClr>
                  </a:outerShdw>
                </a:effectLst>
              </a:rPr>
              <a:t>Excelence </a:t>
            </a:r>
            <a:r>
              <a:rPr lang="cs-CZ" dirty="0" smtClean="0"/>
              <a:t>/skvělost/vynikající úroveň a </a:t>
            </a:r>
            <a:r>
              <a:rPr lang="cs-CZ" b="1" dirty="0" smtClean="0">
                <a:solidFill>
                  <a:srgbClr val="00CC00"/>
                </a:solidFill>
                <a:effectLst>
                  <a:outerShdw blurRad="38100" dist="38100" dir="2700000" algn="tl">
                    <a:srgbClr val="000000">
                      <a:alpha val="43137"/>
                    </a:srgbClr>
                  </a:outerShdw>
                </a:effectLst>
              </a:rPr>
              <a:t>etika</a:t>
            </a:r>
          </a:p>
          <a:p>
            <a:r>
              <a:rPr lang="cs-CZ" b="1" dirty="0" smtClean="0">
                <a:solidFill>
                  <a:srgbClr val="00CC00"/>
                </a:solidFill>
                <a:effectLst>
                  <a:outerShdw blurRad="38100" dist="38100" dir="2700000" algn="tl">
                    <a:srgbClr val="000000">
                      <a:alpha val="43137"/>
                    </a:srgbClr>
                  </a:outerShdw>
                </a:effectLst>
              </a:rPr>
              <a:t>Celoživotní učení</a:t>
            </a:r>
            <a:r>
              <a:rPr lang="cs-CZ" dirty="0" smtClean="0"/>
              <a:t>:</a:t>
            </a:r>
          </a:p>
          <a:p>
            <a:pPr lvl="1"/>
            <a:r>
              <a:rPr lang="cs-CZ" dirty="0" smtClean="0">
                <a:solidFill>
                  <a:srgbClr val="00CC00"/>
                </a:solidFill>
              </a:rPr>
              <a:t>Učit se </a:t>
            </a:r>
            <a:r>
              <a:rPr lang="cs-CZ" b="1" dirty="0" smtClean="0">
                <a:solidFill>
                  <a:srgbClr val="00CC00"/>
                </a:solidFill>
                <a:effectLst>
                  <a:outerShdw blurRad="38100" dist="38100" dir="2700000" algn="tl">
                    <a:srgbClr val="000000">
                      <a:alpha val="43137"/>
                    </a:srgbClr>
                  </a:outerShdw>
                </a:effectLst>
              </a:rPr>
              <a:t>znát </a:t>
            </a:r>
            <a:r>
              <a:rPr lang="cs-CZ" dirty="0" smtClean="0"/>
              <a:t>/poznávat/vědět</a:t>
            </a:r>
          </a:p>
          <a:p>
            <a:pPr lvl="1"/>
            <a:r>
              <a:rPr lang="cs-CZ" b="1" dirty="0" smtClean="0">
                <a:solidFill>
                  <a:srgbClr val="00CC00"/>
                </a:solidFill>
                <a:effectLst>
                  <a:outerShdw blurRad="38100" dist="38100" dir="2700000" algn="tl">
                    <a:srgbClr val="000000">
                      <a:alpha val="43137"/>
                    </a:srgbClr>
                  </a:outerShdw>
                </a:effectLst>
              </a:rPr>
              <a:t>Dělat </a:t>
            </a:r>
            <a:r>
              <a:rPr lang="cs-CZ" dirty="0" smtClean="0"/>
              <a:t>/činit/realizovat</a:t>
            </a:r>
          </a:p>
          <a:p>
            <a:pPr lvl="1"/>
            <a:r>
              <a:rPr lang="cs-CZ" b="1" dirty="0" smtClean="0">
                <a:solidFill>
                  <a:srgbClr val="00CC00"/>
                </a:solidFill>
                <a:effectLst>
                  <a:outerShdw blurRad="38100" dist="38100" dir="2700000" algn="tl">
                    <a:srgbClr val="000000">
                      <a:alpha val="43137"/>
                    </a:srgbClr>
                  </a:outerShdw>
                </a:effectLst>
              </a:rPr>
              <a:t>Být </a:t>
            </a:r>
            <a:r>
              <a:rPr lang="cs-CZ" dirty="0" smtClean="0"/>
              <a:t>/existovat</a:t>
            </a:r>
          </a:p>
          <a:p>
            <a:pPr lvl="1"/>
            <a:r>
              <a:rPr lang="cs-CZ" b="1" dirty="0" smtClean="0">
                <a:solidFill>
                  <a:srgbClr val="00CC00"/>
                </a:solidFill>
                <a:effectLst>
                  <a:outerShdw blurRad="38100" dist="38100" dir="2700000" algn="tl">
                    <a:srgbClr val="000000">
                      <a:alpha val="43137"/>
                    </a:srgbClr>
                  </a:outerShdw>
                </a:effectLst>
              </a:rPr>
              <a:t>Žít </a:t>
            </a:r>
            <a:r>
              <a:rPr lang="cs-CZ" b="1" dirty="0" smtClean="0">
                <a:solidFill>
                  <a:srgbClr val="00CC00"/>
                </a:solidFill>
              </a:rPr>
              <a:t>spolu</a:t>
            </a:r>
            <a:r>
              <a:rPr lang="cs-CZ" b="1" dirty="0" smtClean="0">
                <a:solidFill>
                  <a:srgbClr val="00CC00"/>
                </a:solidFill>
                <a:effectLst>
                  <a:outerShdw blurRad="38100" dist="38100" dir="2700000" algn="tl">
                    <a:srgbClr val="000000">
                      <a:alpha val="43137"/>
                    </a:srgbClr>
                  </a:outerShdw>
                </a:effectLst>
              </a:rPr>
              <a:t> s ostatními </a:t>
            </a:r>
            <a:r>
              <a:rPr lang="cs-CZ" dirty="0" smtClean="0"/>
              <a:t>/ve společnosti ostatních</a:t>
            </a:r>
          </a:p>
          <a:p>
            <a:r>
              <a:rPr lang="cs-CZ" b="1" dirty="0" smtClean="0">
                <a:solidFill>
                  <a:srgbClr val="00CC00"/>
                </a:solidFill>
                <a:effectLst>
                  <a:outerShdw blurRad="38100" dist="38100" dir="2700000" algn="tl">
                    <a:srgbClr val="000000">
                      <a:alpha val="43137"/>
                    </a:srgbClr>
                  </a:outerShdw>
                </a:effectLst>
              </a:rPr>
              <a:t>Spiritualita</a:t>
            </a:r>
            <a:r>
              <a:rPr lang="cs-CZ" dirty="0" smtClean="0">
                <a:solidFill>
                  <a:srgbClr val="00CC00"/>
                </a:solidFill>
              </a:rPr>
              <a:t>: </a:t>
            </a:r>
            <a:r>
              <a:rPr lang="cs-CZ" b="1" dirty="0" smtClean="0">
                <a:solidFill>
                  <a:srgbClr val="00CC00"/>
                </a:solidFill>
                <a:effectLst>
                  <a:outerShdw blurRad="38100" dist="38100" dir="2700000" algn="tl">
                    <a:srgbClr val="000000">
                      <a:alpha val="43137"/>
                    </a:srgbClr>
                  </a:outerShdw>
                </a:effectLst>
              </a:rPr>
              <a:t>Cíl</a:t>
            </a:r>
            <a:r>
              <a:rPr lang="cs-CZ" b="1" dirty="0" smtClean="0">
                <a:solidFill>
                  <a:srgbClr val="00CC00"/>
                </a:solidFill>
              </a:rPr>
              <a:t> </a:t>
            </a:r>
            <a:r>
              <a:rPr lang="cs-CZ" dirty="0" smtClean="0"/>
              <a:t>a </a:t>
            </a:r>
            <a:r>
              <a:rPr lang="cs-CZ" b="1" dirty="0" smtClean="0">
                <a:solidFill>
                  <a:srgbClr val="00CC00"/>
                </a:solidFill>
                <a:effectLst>
                  <a:outerShdw blurRad="38100" dist="38100" dir="2700000" algn="tl">
                    <a:srgbClr val="000000">
                      <a:alpha val="43137"/>
                    </a:srgbClr>
                  </a:outerShdw>
                </a:effectLst>
              </a:rPr>
              <a:t>smysl života</a:t>
            </a:r>
          </a:p>
          <a:p>
            <a:endParaRPr lang="cs-CZ" dirty="0" smtClean="0"/>
          </a:p>
          <a:p>
            <a:endParaRPr lang="cs-CZ" dirty="0" smtClean="0"/>
          </a:p>
          <a:p>
            <a:endParaRPr lang="cs-CZ" dirty="0"/>
          </a:p>
        </p:txBody>
      </p:sp>
    </p:spTree>
    <p:extLst>
      <p:ext uri="{BB962C8B-B14F-4D97-AF65-F5344CB8AC3E}">
        <p14:creationId xmlns:p14="http://schemas.microsoft.com/office/powerpoint/2010/main" val="15846365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3406707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1354162"/>
          </a:xfrm>
        </p:spPr>
        <p:txBody>
          <a:bodyPr>
            <a:normAutofit fontScale="90000"/>
          </a:bodyPr>
          <a:lstStyle/>
          <a:p>
            <a:r>
              <a:rPr lang="cs-CZ" sz="2400" b="1" dirty="0">
                <a:solidFill>
                  <a:srgbClr val="0070C0"/>
                </a:solidFill>
              </a:rPr>
              <a:t>ECHA se zabývá nadáním v průběhu celého života, </a:t>
            </a:r>
            <a:br>
              <a:rPr lang="cs-CZ" sz="2400" b="1" dirty="0">
                <a:solidFill>
                  <a:srgbClr val="0070C0"/>
                </a:solidFill>
              </a:rPr>
            </a:br>
            <a:r>
              <a:rPr lang="cs-CZ" sz="2400" b="1" dirty="0">
                <a:solidFill>
                  <a:srgbClr val="0070C0"/>
                </a:solidFill>
              </a:rPr>
              <a:t>u jedinců zdravých i handicapovaných, nejčastěji ale vývojem dětí.</a:t>
            </a:r>
            <a:br>
              <a:rPr lang="cs-CZ" sz="2400" b="1" dirty="0">
                <a:solidFill>
                  <a:srgbClr val="0070C0"/>
                </a:solidFill>
              </a:rPr>
            </a:br>
            <a:r>
              <a:rPr lang="cs-CZ" sz="2400" dirty="0">
                <a:solidFill>
                  <a:schemeClr val="bg1">
                    <a:lumMod val="50000"/>
                  </a:schemeClr>
                </a:solidFill>
              </a:rPr>
              <a:t>Československá pobočka ECHA (nyní </a:t>
            </a:r>
            <a:r>
              <a:rPr lang="cs-CZ" sz="2400" dirty="0" err="1">
                <a:solidFill>
                  <a:schemeClr val="bg1">
                    <a:lumMod val="50000"/>
                  </a:schemeClr>
                </a:solidFill>
              </a:rPr>
              <a:t>STaN</a:t>
            </a:r>
            <a:r>
              <a:rPr lang="cs-CZ" sz="2400" dirty="0">
                <a:solidFill>
                  <a:schemeClr val="bg1">
                    <a:lumMod val="50000"/>
                  </a:schemeClr>
                </a:solidFill>
              </a:rPr>
              <a:t>) zahájila svou činnost </a:t>
            </a:r>
            <a:br>
              <a:rPr lang="cs-CZ" sz="2400" dirty="0">
                <a:solidFill>
                  <a:schemeClr val="bg1">
                    <a:lumMod val="50000"/>
                  </a:schemeClr>
                </a:solidFill>
              </a:rPr>
            </a:br>
            <a:r>
              <a:rPr lang="cs-CZ" sz="2400" dirty="0">
                <a:solidFill>
                  <a:schemeClr val="bg1">
                    <a:lumMod val="50000"/>
                  </a:schemeClr>
                </a:solidFill>
              </a:rPr>
              <a:t>jako součást Gerontologické společnosti ČLS</a:t>
            </a:r>
          </a:p>
        </p:txBody>
      </p:sp>
      <p:pic>
        <p:nvPicPr>
          <p:cNvPr id="17410" name="Picture 2" descr="http://img.ceskatelevize.cz/program/porady/1098528273/foto09/211562215600011_vv.jpg">
            <a:hlinkClick r:id="rId2"/>
          </p:cNvPr>
          <p:cNvPicPr>
            <a:picLocks noGrp="1" noChangeAspect="1" noChangeArrowheads="1"/>
          </p:cNvPicPr>
          <p:nvPr>
            <p:ph idx="1"/>
          </p:nvPr>
        </p:nvPicPr>
        <p:blipFill>
          <a:blip r:embed="rId3" cstate="print"/>
          <a:srcRect/>
          <a:stretch>
            <a:fillRect/>
          </a:stretch>
        </p:blipFill>
        <p:spPr bwMode="auto">
          <a:xfrm>
            <a:off x="2286000" y="1743870"/>
            <a:ext cx="7620000" cy="4061395"/>
          </a:xfrm>
          <a:prstGeom prst="rect">
            <a:avLst/>
          </a:prstGeom>
          <a:noFill/>
        </p:spPr>
      </p:pic>
      <p:sp>
        <p:nvSpPr>
          <p:cNvPr id="4" name="TextovéPole 3"/>
          <p:cNvSpPr txBox="1"/>
          <p:nvPr/>
        </p:nvSpPr>
        <p:spPr>
          <a:xfrm>
            <a:off x="3071664" y="5877272"/>
            <a:ext cx="5904656" cy="369332"/>
          </a:xfrm>
          <a:prstGeom prst="rect">
            <a:avLst/>
          </a:prstGeom>
          <a:noFill/>
        </p:spPr>
        <p:txBody>
          <a:bodyPr wrap="square" rtlCol="0">
            <a:spAutoFit/>
          </a:bodyPr>
          <a:lstStyle/>
          <a:p>
            <a:r>
              <a:rPr lang="cs-CZ" dirty="0"/>
              <a:t>http://www.tribune.</a:t>
            </a:r>
            <a:r>
              <a:rPr lang="cs-CZ" dirty="0" err="1"/>
              <a:t>cz</a:t>
            </a:r>
            <a:r>
              <a:rPr lang="cs-CZ" dirty="0"/>
              <a:t>/blogy/48-</a:t>
            </a:r>
            <a:r>
              <a:rPr lang="cs-CZ" dirty="0" err="1"/>
              <a:t>mudr</a:t>
            </a:r>
            <a:r>
              <a:rPr lang="cs-CZ" dirty="0"/>
              <a:t>-</a:t>
            </a:r>
            <a:r>
              <a:rPr lang="cs-CZ" dirty="0" err="1"/>
              <a:t>zdenek</a:t>
            </a:r>
            <a:r>
              <a:rPr lang="cs-CZ" dirty="0"/>
              <a:t>-</a:t>
            </a:r>
            <a:r>
              <a:rPr lang="cs-CZ" dirty="0" err="1"/>
              <a:t>kalvach</a:t>
            </a:r>
            <a:r>
              <a:rPr lang="cs-CZ" dirty="0"/>
              <a:t>-</a:t>
            </a:r>
            <a:r>
              <a:rPr lang="cs-CZ" dirty="0" err="1"/>
              <a:t>csc</a:t>
            </a:r>
            <a:endParaRPr lang="cs-CZ" dirty="0"/>
          </a:p>
        </p:txBody>
      </p:sp>
    </p:spTree>
    <p:extLst>
      <p:ext uri="{BB962C8B-B14F-4D97-AF65-F5344CB8AC3E}">
        <p14:creationId xmlns:p14="http://schemas.microsoft.com/office/powerpoint/2010/main" val="42468967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Definice talentu – </a:t>
            </a:r>
            <a:r>
              <a:rPr lang="cs-CZ" dirty="0" err="1" smtClean="0"/>
              <a:t>Gagné</a:t>
            </a:r>
            <a:r>
              <a:rPr lang="cs-CZ" dirty="0" smtClean="0"/>
              <a:t> (2008) </a:t>
            </a:r>
            <a:endParaRPr lang="cs-CZ" dirty="0"/>
          </a:p>
        </p:txBody>
      </p:sp>
      <p:sp>
        <p:nvSpPr>
          <p:cNvPr id="3" name="Zástupný symbol pro obsah 2"/>
          <p:cNvSpPr>
            <a:spLocks noGrp="1"/>
          </p:cNvSpPr>
          <p:nvPr>
            <p:ph idx="1"/>
          </p:nvPr>
        </p:nvSpPr>
        <p:spPr/>
        <p:txBody>
          <a:bodyPr/>
          <a:lstStyle/>
          <a:p>
            <a:r>
              <a:rPr lang="cs-CZ" dirty="0" smtClean="0"/>
              <a:t>Talent je mimořádné zvládnutí systematicky rozvíjených kompetencí (dovedností a znalostí)</a:t>
            </a:r>
          </a:p>
          <a:p>
            <a:r>
              <a:rPr lang="cs-CZ" dirty="0" smtClean="0"/>
              <a:t>V nejméně jedné oblasti lidské činnosti</a:t>
            </a:r>
          </a:p>
          <a:p>
            <a:r>
              <a:rPr lang="cs-CZ" dirty="0" smtClean="0"/>
              <a:t>Na úrovni, která řadí individuum mezi 10% nejlepších v téže věkové kategorii, kteří se této oblasti aktivně věnují (nebo věnovali)</a:t>
            </a:r>
          </a:p>
          <a:p>
            <a:endParaRPr lang="cs-CZ" dirty="0" smtClean="0"/>
          </a:p>
          <a:p>
            <a:endParaRPr lang="cs-CZ" dirty="0"/>
          </a:p>
        </p:txBody>
      </p:sp>
    </p:spTree>
    <p:extLst>
      <p:ext uri="{BB962C8B-B14F-4D97-AF65-F5344CB8AC3E}">
        <p14:creationId xmlns:p14="http://schemas.microsoft.com/office/powerpoint/2010/main" val="36682469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3931366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1312259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41495502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6724990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4234722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857490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37492" y="-661268"/>
            <a:ext cx="13011150" cy="7315200"/>
          </a:xfrm>
          <a:prstGeom prst="rect">
            <a:avLst/>
          </a:prstGeom>
        </p:spPr>
      </p:pic>
    </p:spTree>
    <p:extLst>
      <p:ext uri="{BB962C8B-B14F-4D97-AF65-F5344CB8AC3E}">
        <p14:creationId xmlns:p14="http://schemas.microsoft.com/office/powerpoint/2010/main" val="36311465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
            <a:ext cx="10515600" cy="1690688"/>
          </a:xfrm>
        </p:spPr>
        <p:txBody>
          <a:bodyPr>
            <a:normAutofit/>
          </a:bodyPr>
          <a:lstStyle/>
          <a:p>
            <a:pPr algn="ctr"/>
            <a:endParaRPr lang="cs-CZ" dirty="0"/>
          </a:p>
        </p:txBody>
      </p:sp>
      <p:sp>
        <p:nvSpPr>
          <p:cNvPr id="3" name="Zástupný symbol pro obsah 2"/>
          <p:cNvSpPr>
            <a:spLocks noGrp="1"/>
          </p:cNvSpPr>
          <p:nvPr>
            <p:ph idx="1"/>
          </p:nvPr>
        </p:nvSpPr>
        <p:spPr/>
        <p:txBody>
          <a:bodyPr/>
          <a:lstStyle/>
          <a:p>
            <a:pPr marL="0" indent="0">
              <a:buNone/>
            </a:pPr>
            <a:r>
              <a:rPr lang="cs-CZ" dirty="0" smtClean="0"/>
              <a:t>Carol </a:t>
            </a:r>
            <a:r>
              <a:rPr lang="cs-CZ" dirty="0" err="1" smtClean="0"/>
              <a:t>Dweck</a:t>
            </a:r>
            <a:endParaRPr lang="cs-CZ" dirty="0" smtClean="0"/>
          </a:p>
          <a:p>
            <a:endParaRPr lang="cs-CZ" dirty="0"/>
          </a:p>
          <a:p>
            <a:pPr marL="0" indent="0">
              <a:buNone/>
            </a:pPr>
            <a:r>
              <a:rPr lang="cs-CZ" dirty="0" smtClean="0"/>
              <a:t>Dva </a:t>
            </a:r>
            <a:r>
              <a:rPr lang="cs-CZ" dirty="0"/>
              <a:t>opačné konce spektra – krajní přístupy. </a:t>
            </a:r>
            <a:br>
              <a:rPr lang="cs-CZ" dirty="0"/>
            </a:br>
            <a:r>
              <a:rPr lang="cs-CZ" dirty="0"/>
              <a:t>Celostní varianta – tedy v souvislostech –</a:t>
            </a:r>
            <a:br>
              <a:rPr lang="cs-CZ" dirty="0"/>
            </a:br>
            <a:r>
              <a:rPr lang="cs-CZ" dirty="0"/>
              <a:t> je někde mezi nimi</a:t>
            </a:r>
          </a:p>
          <a:p>
            <a:endParaRPr lang="cs-CZ" dirty="0"/>
          </a:p>
        </p:txBody>
      </p:sp>
    </p:spTree>
    <p:extLst>
      <p:ext uri="{BB962C8B-B14F-4D97-AF65-F5344CB8AC3E}">
        <p14:creationId xmlns:p14="http://schemas.microsoft.com/office/powerpoint/2010/main" val="26580474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51163" y="900545"/>
            <a:ext cx="10411789" cy="4708981"/>
          </a:xfrm>
          <a:prstGeom prst="rect">
            <a:avLst/>
          </a:prstGeom>
        </p:spPr>
        <p:txBody>
          <a:bodyPr wrap="square">
            <a:spAutoFit/>
          </a:bodyPr>
          <a:lstStyle/>
          <a:p>
            <a:r>
              <a:rPr lang="cs-CZ" sz="3200" u="sng" dirty="0" smtClean="0"/>
              <a:t>Rodina a její vliv na přístup dětí ke vzdělání</a:t>
            </a:r>
          </a:p>
          <a:p>
            <a:endParaRPr lang="cs-CZ" sz="3200" dirty="0"/>
          </a:p>
          <a:p>
            <a:r>
              <a:rPr lang="cs-CZ" sz="3200" dirty="0" smtClean="0"/>
              <a:t>V </a:t>
            </a:r>
            <a:r>
              <a:rPr lang="cs-CZ" sz="3200" dirty="0"/>
              <a:t>rodině oné kamarádky nikdo akademické vzdělání nemá, </a:t>
            </a:r>
            <a:endParaRPr lang="cs-CZ" sz="3200" dirty="0" smtClean="0"/>
          </a:p>
          <a:p>
            <a:r>
              <a:rPr lang="cs-CZ" sz="3200" dirty="0" smtClean="0"/>
              <a:t>ale </a:t>
            </a:r>
            <a:r>
              <a:rPr lang="cs-CZ" sz="3200" dirty="0"/>
              <a:t>mají zdravý rozum a jsou zvyklí poctivě pracovat. </a:t>
            </a:r>
            <a:endParaRPr lang="cs-CZ" sz="3200" dirty="0" smtClean="0"/>
          </a:p>
          <a:p>
            <a:r>
              <a:rPr lang="cs-CZ" sz="3200" dirty="0" smtClean="0"/>
              <a:t>Takže </a:t>
            </a:r>
            <a:r>
              <a:rPr lang="cs-CZ" sz="3200" dirty="0"/>
              <a:t>jejich dcera, děvče </a:t>
            </a:r>
            <a:r>
              <a:rPr lang="cs-CZ" sz="3200" dirty="0" smtClean="0"/>
              <a:t>z </a:t>
            </a:r>
            <a:r>
              <a:rPr lang="cs-CZ" sz="3200" dirty="0"/>
              <a:t>malé vesnice, vystudovala farmacii, </a:t>
            </a:r>
            <a:endParaRPr lang="cs-CZ" sz="3200" dirty="0" smtClean="0"/>
          </a:p>
          <a:p>
            <a:r>
              <a:rPr lang="cs-CZ" sz="3200" dirty="0" smtClean="0"/>
              <a:t>částečně </a:t>
            </a:r>
            <a:r>
              <a:rPr lang="cs-CZ" sz="3200" dirty="0"/>
              <a:t>na zahraniční univerzitě, kde si později udělala i doktorát. </a:t>
            </a:r>
            <a:endParaRPr lang="cs-CZ" sz="3200" dirty="0" smtClean="0"/>
          </a:p>
          <a:p>
            <a:endParaRPr lang="cs-CZ" sz="3200" dirty="0" smtClean="0"/>
          </a:p>
          <a:p>
            <a:r>
              <a:rPr lang="cs-CZ" sz="3200" dirty="0" smtClean="0"/>
              <a:t>A </a:t>
            </a:r>
            <a:r>
              <a:rPr lang="cs-CZ" sz="3200" dirty="0"/>
              <a:t>není to jediný podobný případ úspěšných dětí z naší vísky.  </a:t>
            </a:r>
            <a:endParaRPr lang="cs-CZ" sz="3200" dirty="0" smtClean="0"/>
          </a:p>
          <a:p>
            <a:endParaRPr lang="cs-CZ" sz="1200" dirty="0" smtClean="0"/>
          </a:p>
        </p:txBody>
      </p:sp>
    </p:spTree>
    <p:extLst>
      <p:ext uri="{BB962C8B-B14F-4D97-AF65-F5344CB8AC3E}">
        <p14:creationId xmlns:p14="http://schemas.microsoft.com/office/powerpoint/2010/main" val="1336120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87851"/>
            <a:ext cx="12192000" cy="1325563"/>
          </a:xfrm>
        </p:spPr>
        <p:txBody>
          <a:bodyPr>
            <a:normAutofit fontScale="90000"/>
          </a:bodyPr>
          <a:lstStyle/>
          <a:p>
            <a:pPr algn="ctr"/>
            <a:r>
              <a:rPr lang="cs-CZ" sz="3600" b="1" dirty="0" smtClean="0"/>
              <a:t>Úrovně nadání</a:t>
            </a:r>
            <a:br>
              <a:rPr lang="cs-CZ" sz="3600" b="1" dirty="0" smtClean="0"/>
            </a:br>
            <a:r>
              <a:rPr lang="cs-CZ" sz="3100" b="1" dirty="0" err="1" smtClean="0">
                <a:solidFill>
                  <a:srgbClr val="0043C8"/>
                </a:solidFill>
              </a:rPr>
              <a:t>Miraca</a:t>
            </a:r>
            <a:r>
              <a:rPr lang="cs-CZ" sz="3100" b="1" dirty="0" smtClean="0">
                <a:solidFill>
                  <a:srgbClr val="0043C8"/>
                </a:solidFill>
              </a:rPr>
              <a:t> </a:t>
            </a:r>
            <a:r>
              <a:rPr lang="cs-CZ" sz="3100" b="1" dirty="0" err="1" smtClean="0">
                <a:solidFill>
                  <a:srgbClr val="0043C8"/>
                </a:solidFill>
              </a:rPr>
              <a:t>U.M.Gross</a:t>
            </a:r>
            <a:r>
              <a:rPr lang="cs-CZ" sz="3100" b="1" dirty="0" smtClean="0">
                <a:solidFill>
                  <a:srgbClr val="0043C8"/>
                </a:solidFill>
              </a:rPr>
              <a:t>: </a:t>
            </a:r>
            <a:r>
              <a:rPr lang="cs-CZ" sz="3100" b="1" dirty="0" smtClean="0">
                <a:solidFill>
                  <a:srgbClr val="FF0000"/>
                </a:solidFill>
              </a:rPr>
              <a:t>Charakteristiky nadaných</a:t>
            </a:r>
            <a:br>
              <a:rPr lang="cs-CZ" sz="3100" b="1" dirty="0" smtClean="0">
                <a:solidFill>
                  <a:srgbClr val="FF0000"/>
                </a:solidFill>
              </a:rPr>
            </a:br>
            <a:r>
              <a:rPr lang="cs-CZ" sz="2200" b="1" dirty="0" err="1" smtClean="0"/>
              <a:t>Applied</a:t>
            </a:r>
            <a:r>
              <a:rPr lang="cs-CZ" sz="2200" b="1" dirty="0" smtClean="0"/>
              <a:t> </a:t>
            </a:r>
            <a:r>
              <a:rPr lang="cs-CZ" sz="2200" b="1" dirty="0" err="1" smtClean="0"/>
              <a:t>Practice</a:t>
            </a:r>
            <a:r>
              <a:rPr lang="cs-CZ" sz="2200" b="1" dirty="0" smtClean="0"/>
              <a:t> </a:t>
            </a:r>
            <a:r>
              <a:rPr lang="cs-CZ" sz="2200" b="1" dirty="0" err="1" smtClean="0"/>
              <a:t>for</a:t>
            </a:r>
            <a:r>
              <a:rPr lang="cs-CZ" sz="2200" b="1" dirty="0" smtClean="0"/>
              <a:t> </a:t>
            </a:r>
            <a:r>
              <a:rPr lang="cs-CZ" sz="2200" b="1" dirty="0" err="1" smtClean="0"/>
              <a:t>Educators</a:t>
            </a:r>
            <a:r>
              <a:rPr lang="cs-CZ" sz="2200" b="1" dirty="0" smtClean="0"/>
              <a:t> </a:t>
            </a:r>
            <a:r>
              <a:rPr lang="cs-CZ" sz="2200" b="1" dirty="0" err="1" smtClean="0"/>
              <a:t>of</a:t>
            </a:r>
            <a:r>
              <a:rPr lang="cs-CZ" sz="2200" b="1" dirty="0" smtClean="0"/>
              <a:t> </a:t>
            </a:r>
            <a:r>
              <a:rPr lang="cs-CZ" sz="2200" b="1" dirty="0" err="1" smtClean="0"/>
              <a:t>Gifted</a:t>
            </a:r>
            <a:r>
              <a:rPr lang="cs-CZ" sz="2200" b="1" dirty="0" smtClean="0"/>
              <a:t> and </a:t>
            </a:r>
            <a:r>
              <a:rPr lang="cs-CZ" sz="2200" b="1" dirty="0" err="1" smtClean="0"/>
              <a:t>Able</a:t>
            </a:r>
            <a:r>
              <a:rPr lang="cs-CZ" sz="2200" b="1" dirty="0" smtClean="0"/>
              <a:t> </a:t>
            </a:r>
            <a:r>
              <a:rPr lang="cs-CZ" sz="2200" b="1" dirty="0" err="1" smtClean="0"/>
              <a:t>Learners</a:t>
            </a:r>
            <a:r>
              <a:rPr lang="cs-CZ" sz="2200" dirty="0" smtClean="0"/>
              <a:t>, </a:t>
            </a:r>
            <a:r>
              <a:rPr lang="cs-CZ" sz="2200" dirty="0" err="1" smtClean="0"/>
              <a:t>Hava</a:t>
            </a:r>
            <a:r>
              <a:rPr lang="cs-CZ" sz="2200" dirty="0" smtClean="0"/>
              <a:t> </a:t>
            </a:r>
            <a:r>
              <a:rPr lang="cs-CZ" sz="2200" dirty="0" err="1" smtClean="0"/>
              <a:t>E.Vidergor</a:t>
            </a:r>
            <a:r>
              <a:rPr lang="cs-CZ" sz="2200" dirty="0" smtClean="0"/>
              <a:t> and Carole Ruth </a:t>
            </a:r>
            <a:r>
              <a:rPr lang="cs-CZ" sz="2200" dirty="0" err="1" smtClean="0"/>
              <a:t>Harris</a:t>
            </a:r>
            <a:r>
              <a:rPr lang="cs-CZ" sz="2200" dirty="0" smtClean="0"/>
              <a:t> (</a:t>
            </a:r>
            <a:r>
              <a:rPr lang="cs-CZ" sz="2200" dirty="0" err="1" smtClean="0"/>
              <a:t>Eds</a:t>
            </a:r>
            <a:r>
              <a:rPr lang="cs-CZ" sz="2200" dirty="0" smtClean="0"/>
              <a:t>.) 2015</a:t>
            </a:r>
            <a:endParaRPr lang="cs-CZ" sz="2200" dirty="0"/>
          </a:p>
        </p:txBody>
      </p:sp>
      <p:sp>
        <p:nvSpPr>
          <p:cNvPr id="3" name="Zástupný symbol pro obsah 2"/>
          <p:cNvSpPr>
            <a:spLocks noGrp="1"/>
          </p:cNvSpPr>
          <p:nvPr>
            <p:ph idx="1"/>
          </p:nvPr>
        </p:nvSpPr>
        <p:spPr>
          <a:xfrm>
            <a:off x="983087" y="2137893"/>
            <a:ext cx="10225825" cy="4084816"/>
          </a:xfrm>
        </p:spPr>
        <p:txBody>
          <a:bodyPr/>
          <a:lstStyle/>
          <a:p>
            <a:r>
              <a:rPr lang="cs-CZ" u="sng" dirty="0" smtClean="0"/>
              <a:t>Úroveň:			IQ:			Výskyt v populaci: </a:t>
            </a:r>
          </a:p>
          <a:p>
            <a:pPr marL="0" indent="0">
              <a:buNone/>
            </a:pPr>
            <a:endParaRPr lang="cs-CZ" u="sng" dirty="0" smtClean="0"/>
          </a:p>
          <a:p>
            <a:r>
              <a:rPr lang="cs-CZ" b="1" dirty="0" smtClean="0">
                <a:solidFill>
                  <a:srgbClr val="FFC000"/>
                </a:solidFill>
              </a:rPr>
              <a:t>Základní			115 – 129		1:6 až 1:30		</a:t>
            </a:r>
          </a:p>
          <a:p>
            <a:r>
              <a:rPr lang="cs-CZ" b="1" dirty="0" smtClean="0">
                <a:solidFill>
                  <a:srgbClr val="33CC33"/>
                </a:solidFill>
              </a:rPr>
              <a:t>Střední			130 – 144		1:40 až 1:1000</a:t>
            </a:r>
            <a:endParaRPr lang="cs-CZ" b="1" dirty="0">
              <a:solidFill>
                <a:srgbClr val="33CC33"/>
              </a:solidFill>
            </a:endParaRPr>
          </a:p>
          <a:p>
            <a:r>
              <a:rPr lang="cs-CZ" b="1" dirty="0" smtClean="0">
                <a:solidFill>
                  <a:srgbClr val="0043C8"/>
                </a:solidFill>
              </a:rPr>
              <a:t>Vysoká			145 – 159		1:1000 až 1:10 000</a:t>
            </a:r>
          </a:p>
          <a:p>
            <a:r>
              <a:rPr lang="cs-CZ" b="1" dirty="0" smtClean="0">
                <a:solidFill>
                  <a:srgbClr val="FF0066"/>
                </a:solidFill>
              </a:rPr>
              <a:t>Výjimečná			160 – 179		1:10 000 až 1:1 000 000</a:t>
            </a:r>
          </a:p>
          <a:p>
            <a:r>
              <a:rPr lang="cs-CZ" b="1" dirty="0" smtClean="0">
                <a:solidFill>
                  <a:srgbClr val="FF0000"/>
                </a:solidFill>
              </a:rPr>
              <a:t>Mimořádná		180+			Jeden z více než milionu</a:t>
            </a:r>
            <a:endParaRPr lang="cs-CZ" b="1" dirty="0">
              <a:solidFill>
                <a:srgbClr val="FF0000"/>
              </a:solidFill>
            </a:endParaRPr>
          </a:p>
        </p:txBody>
      </p:sp>
    </p:spTree>
    <p:extLst>
      <p:ext uri="{BB962C8B-B14F-4D97-AF65-F5344CB8AC3E}">
        <p14:creationId xmlns:p14="http://schemas.microsoft.com/office/powerpoint/2010/main" val="16698706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98491" y="1184857"/>
            <a:ext cx="10831132" cy="4524315"/>
          </a:xfrm>
          <a:prstGeom prst="rect">
            <a:avLst/>
          </a:prstGeom>
        </p:spPr>
        <p:txBody>
          <a:bodyPr wrap="square">
            <a:spAutoFit/>
          </a:bodyPr>
          <a:lstStyle/>
          <a:p>
            <a:r>
              <a:rPr lang="cs-CZ" sz="3200" dirty="0"/>
              <a:t>Pokud se řekne nerovnost v přístupu ke vzdělání, </a:t>
            </a:r>
          </a:p>
          <a:p>
            <a:r>
              <a:rPr lang="cs-CZ" sz="3200" dirty="0"/>
              <a:t>myslí se tím obvykle nedostatek peněz. </a:t>
            </a:r>
          </a:p>
          <a:p>
            <a:r>
              <a:rPr lang="cs-CZ" sz="3200" dirty="0"/>
              <a:t>V mnoha zemích je cesta k úspěchu v životě skutečně vázána </a:t>
            </a:r>
          </a:p>
          <a:p>
            <a:r>
              <a:rPr lang="cs-CZ" sz="3200" dirty="0"/>
              <a:t>na extra výdaje za školné – bez správné školky se dítě nedostane </a:t>
            </a:r>
          </a:p>
          <a:p>
            <a:r>
              <a:rPr lang="cs-CZ" sz="3200" dirty="0"/>
              <a:t>do správné školy a tak dál, až po univerzitu. </a:t>
            </a:r>
          </a:p>
          <a:p>
            <a:endParaRPr lang="cs-CZ" sz="3200" dirty="0"/>
          </a:p>
          <a:p>
            <a:r>
              <a:rPr lang="cs-CZ" sz="3200" dirty="0"/>
              <a:t>Tam jsou peníze opravdu podstatné. Zároveň to znamená, </a:t>
            </a:r>
          </a:p>
          <a:p>
            <a:r>
              <a:rPr lang="cs-CZ" sz="3200" dirty="0"/>
              <a:t>že taková společnost velkoryse mrhá talenty ve skupině svých obyvatel, která na tyto výdaje nemá.  </a:t>
            </a:r>
          </a:p>
        </p:txBody>
      </p:sp>
    </p:spTree>
    <p:extLst>
      <p:ext uri="{BB962C8B-B14F-4D97-AF65-F5344CB8AC3E}">
        <p14:creationId xmlns:p14="http://schemas.microsoft.com/office/powerpoint/2010/main" val="38046231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01782" y="457200"/>
            <a:ext cx="11305309" cy="5324535"/>
          </a:xfrm>
          <a:prstGeom prst="rect">
            <a:avLst/>
          </a:prstGeom>
        </p:spPr>
        <p:txBody>
          <a:bodyPr wrap="square">
            <a:spAutoFit/>
          </a:bodyPr>
          <a:lstStyle/>
          <a:p>
            <a:r>
              <a:rPr lang="cs-CZ" sz="3200" b="1" dirty="0"/>
              <a:t>To u nás </a:t>
            </a:r>
            <a:r>
              <a:rPr lang="cs-CZ" sz="3200" b="1" dirty="0" smtClean="0"/>
              <a:t>neplatí</a:t>
            </a:r>
          </a:p>
          <a:p>
            <a:endParaRPr lang="cs-CZ" sz="1000" b="1" dirty="0" smtClean="0"/>
          </a:p>
          <a:p>
            <a:r>
              <a:rPr lang="cs-CZ" sz="3200" dirty="0" smtClean="0"/>
              <a:t>Naprostá </a:t>
            </a:r>
            <a:r>
              <a:rPr lang="cs-CZ" sz="3200" dirty="0"/>
              <a:t>většina lidí může svým dětem vzdělání dopřát. </a:t>
            </a:r>
            <a:endParaRPr lang="cs-CZ" sz="3200" dirty="0" smtClean="0"/>
          </a:p>
          <a:p>
            <a:r>
              <a:rPr lang="cs-CZ" sz="3200" dirty="0" smtClean="0"/>
              <a:t>Klíčové </a:t>
            </a:r>
            <a:r>
              <a:rPr lang="cs-CZ" sz="3200" dirty="0"/>
              <a:t>je, jestli v něm sami rodiče vidí hodnotu. A jestli o to stojí </a:t>
            </a:r>
            <a:endParaRPr lang="cs-CZ" sz="3200" dirty="0" smtClean="0"/>
          </a:p>
          <a:p>
            <a:r>
              <a:rPr lang="cs-CZ" sz="3200" dirty="0" smtClean="0"/>
              <a:t>ty </a:t>
            </a:r>
            <a:r>
              <a:rPr lang="cs-CZ" sz="3200" dirty="0"/>
              <a:t>děti. Protože vzdělání a úspěšnost v životě se spojí jen tehdy, </a:t>
            </a:r>
            <a:endParaRPr lang="cs-CZ" sz="3200" dirty="0" smtClean="0"/>
          </a:p>
          <a:p>
            <a:r>
              <a:rPr lang="cs-CZ" sz="3200" dirty="0" smtClean="0"/>
              <a:t>jsou-li </a:t>
            </a:r>
            <a:r>
              <a:rPr lang="cs-CZ" sz="3200" dirty="0"/>
              <a:t>děti správně vedeny ke zvídavosti, soustavné práci, cílevědomosti a odpovědnosti.  </a:t>
            </a:r>
            <a:endParaRPr lang="cs-CZ" sz="3200" dirty="0" smtClean="0"/>
          </a:p>
          <a:p>
            <a:endParaRPr lang="cs-CZ" sz="1000" dirty="0"/>
          </a:p>
          <a:p>
            <a:r>
              <a:rPr lang="cs-CZ" sz="3200" dirty="0"/>
              <a:t>Což funguje především tam, kde děti vidí takový vzor </a:t>
            </a:r>
            <a:endParaRPr lang="cs-CZ" sz="3200" dirty="0" smtClean="0"/>
          </a:p>
          <a:p>
            <a:r>
              <a:rPr lang="cs-CZ" sz="3200" dirty="0" smtClean="0"/>
              <a:t>ve </a:t>
            </a:r>
            <a:r>
              <a:rPr lang="cs-CZ" sz="3200" dirty="0"/>
              <a:t>svých rodičích. Je jedno, v jakém oboru je dítě učeno či studuje, protože bez výše zmíněných vlastností jim bude jakákoliv škola stejně více méně k ničemu.   </a:t>
            </a:r>
          </a:p>
        </p:txBody>
      </p:sp>
    </p:spTree>
    <p:extLst>
      <p:ext uri="{BB962C8B-B14F-4D97-AF65-F5344CB8AC3E}">
        <p14:creationId xmlns:p14="http://schemas.microsoft.com/office/powerpoint/2010/main" val="16130078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54181" y="228106"/>
            <a:ext cx="10834255" cy="3754874"/>
          </a:xfrm>
          <a:prstGeom prst="rect">
            <a:avLst/>
          </a:prstGeom>
        </p:spPr>
        <p:txBody>
          <a:bodyPr wrap="square">
            <a:spAutoFit/>
          </a:bodyPr>
          <a:lstStyle/>
          <a:p>
            <a:endParaRPr lang="cs-CZ" sz="1000" dirty="0" smtClean="0"/>
          </a:p>
          <a:p>
            <a:r>
              <a:rPr lang="cs-CZ" sz="3200" dirty="0" smtClean="0"/>
              <a:t>Možná </a:t>
            </a:r>
            <a:r>
              <a:rPr lang="cs-CZ" sz="3200" dirty="0"/>
              <a:t>právě hlubší zájem rodičů o rozvoj a vzdělání dětí může vést k tomu, že nerovností ve společnosti ubude. Nebo aspoň nebudou přibývat.   </a:t>
            </a:r>
            <a:endParaRPr lang="cs-CZ" sz="3200" dirty="0" smtClean="0"/>
          </a:p>
          <a:p>
            <a:endParaRPr lang="cs-CZ" sz="1000" dirty="0"/>
          </a:p>
          <a:p>
            <a:r>
              <a:rPr lang="cs-CZ" sz="2800" dirty="0"/>
              <a:t>13. listopadu  2016  Dagmar Ruščáková: </a:t>
            </a:r>
            <a:r>
              <a:rPr lang="cs-CZ" sz="2800" dirty="0" smtClean="0"/>
              <a:t>Vzdělání</a:t>
            </a:r>
          </a:p>
          <a:p>
            <a:endParaRPr lang="cs-CZ" sz="1000" dirty="0"/>
          </a:p>
          <a:p>
            <a:r>
              <a:rPr lang="cs-CZ" sz="2800" dirty="0"/>
              <a:t>Dagmar Ruščáková, novinářka a publicistka, </a:t>
            </a:r>
            <a:r>
              <a:rPr lang="cs-CZ" sz="2800" dirty="0" smtClean="0"/>
              <a:t>šéfredaktorka </a:t>
            </a:r>
            <a:r>
              <a:rPr lang="cs-CZ" sz="2800" dirty="0"/>
              <a:t>internetového deníku o zvířatech a lidech </a:t>
            </a:r>
            <a:r>
              <a:rPr lang="cs-CZ" sz="2800" dirty="0" err="1">
                <a:hlinkClick r:id="rId2"/>
              </a:rPr>
              <a:t>Dedeník</a:t>
            </a:r>
            <a:r>
              <a:rPr lang="cs-CZ" sz="2800" dirty="0"/>
              <a:t> </a:t>
            </a:r>
            <a:endParaRPr lang="cs-CZ" sz="2800" dirty="0" smtClean="0"/>
          </a:p>
          <a:p>
            <a:r>
              <a:rPr lang="cs-CZ" sz="2800" dirty="0" smtClean="0"/>
              <a:t>a </a:t>
            </a:r>
            <a:r>
              <a:rPr lang="cs-CZ" sz="2800" dirty="0"/>
              <a:t>externí spolupracovník Českého rozhlasu Hradec Králové.  </a:t>
            </a:r>
          </a:p>
        </p:txBody>
      </p:sp>
    </p:spTree>
    <p:extLst>
      <p:ext uri="{BB962C8B-B14F-4D97-AF65-F5344CB8AC3E}">
        <p14:creationId xmlns:p14="http://schemas.microsoft.com/office/powerpoint/2010/main" val="31641972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290475" y="535816"/>
            <a:ext cx="8976732" cy="6832640"/>
          </a:xfrm>
          <a:prstGeom prst="rect">
            <a:avLst/>
          </a:prstGeom>
          <a:noFill/>
        </p:spPr>
        <p:txBody>
          <a:bodyPr wrap="square" rtlCol="0">
            <a:spAutoFit/>
          </a:bodyPr>
          <a:lstStyle/>
          <a:p>
            <a:pPr algn="ctr"/>
            <a:r>
              <a:rPr lang="cs-CZ" sz="3200" b="1" dirty="0" smtClean="0">
                <a:solidFill>
                  <a:srgbClr val="00CC00"/>
                </a:solidFill>
              </a:rPr>
              <a:t>Společnost pro talent a nadání /</a:t>
            </a:r>
            <a:r>
              <a:rPr lang="cs-CZ" sz="3200" b="1" dirty="0" err="1" smtClean="0">
                <a:solidFill>
                  <a:srgbClr val="00CC00"/>
                </a:solidFill>
              </a:rPr>
              <a:t>STaN</a:t>
            </a:r>
            <a:r>
              <a:rPr lang="cs-CZ" sz="3200" b="1" dirty="0" smtClean="0">
                <a:solidFill>
                  <a:srgbClr val="00CC00"/>
                </a:solidFill>
              </a:rPr>
              <a:t>/, </a:t>
            </a:r>
            <a:r>
              <a:rPr lang="cs-CZ" sz="3200" b="1" dirty="0" err="1" smtClean="0">
                <a:solidFill>
                  <a:srgbClr val="00CC00"/>
                </a:solidFill>
              </a:rPr>
              <a:t>z.s</a:t>
            </a:r>
            <a:r>
              <a:rPr lang="cs-CZ" sz="3200" b="1" dirty="0" smtClean="0">
                <a:solidFill>
                  <a:srgbClr val="00CC00"/>
                </a:solidFill>
              </a:rPr>
              <a:t>.</a:t>
            </a:r>
          </a:p>
          <a:p>
            <a:pPr algn="ctr"/>
            <a:endParaRPr lang="cs-CZ" sz="1000" dirty="0"/>
          </a:p>
          <a:p>
            <a:pPr algn="ctr"/>
            <a:r>
              <a:rPr lang="cs-CZ" sz="2800" dirty="0" smtClean="0">
                <a:hlinkClick r:id="rId2"/>
              </a:rPr>
              <a:t>www.talent-nadani.cz</a:t>
            </a:r>
            <a:r>
              <a:rPr lang="cs-CZ" sz="2800" dirty="0" smtClean="0"/>
              <a:t>   </a:t>
            </a:r>
          </a:p>
          <a:p>
            <a:pPr algn="ctr"/>
            <a:r>
              <a:rPr lang="cs-CZ" sz="2800" dirty="0" smtClean="0"/>
              <a:t> </a:t>
            </a:r>
          </a:p>
          <a:p>
            <a:pPr algn="ctr"/>
            <a:r>
              <a:rPr lang="cs-CZ" sz="2800" dirty="0" smtClean="0">
                <a:solidFill>
                  <a:srgbClr val="00CC00"/>
                </a:solidFill>
              </a:rPr>
              <a:t>PhDr. Eva Vondráková</a:t>
            </a:r>
          </a:p>
          <a:p>
            <a:pPr algn="ctr"/>
            <a:r>
              <a:rPr lang="cs-CZ" sz="2800" dirty="0" smtClean="0">
                <a:hlinkClick r:id="rId3"/>
              </a:rPr>
              <a:t>vondrakova@gmail.com</a:t>
            </a:r>
            <a:endParaRPr lang="cs-CZ" sz="2800" dirty="0" smtClean="0"/>
          </a:p>
          <a:p>
            <a:pPr algn="ctr"/>
            <a:r>
              <a:rPr lang="cs-CZ" sz="2800" b="1" dirty="0" smtClean="0">
                <a:solidFill>
                  <a:srgbClr val="FFC000"/>
                </a:solidFill>
                <a:sym typeface="Wingdings" panose="05000000000000000000" pitchFamily="2" charset="2"/>
              </a:rPr>
              <a:t></a:t>
            </a:r>
          </a:p>
          <a:p>
            <a:pPr algn="ctr"/>
            <a:r>
              <a:rPr lang="cs-CZ" sz="2800" b="1" dirty="0" smtClean="0">
                <a:solidFill>
                  <a:srgbClr val="00CC00"/>
                </a:solidFill>
                <a:sym typeface="Wingdings" panose="05000000000000000000" pitchFamily="2" charset="2"/>
              </a:rPr>
              <a:t>69.Pracovní den </a:t>
            </a:r>
            <a:r>
              <a:rPr lang="cs-CZ" sz="2800" b="1" dirty="0" err="1" smtClean="0">
                <a:solidFill>
                  <a:srgbClr val="00CC00"/>
                </a:solidFill>
                <a:sym typeface="Wingdings" panose="05000000000000000000" pitchFamily="2" charset="2"/>
              </a:rPr>
              <a:t>STaN</a:t>
            </a:r>
            <a:r>
              <a:rPr lang="cs-CZ" sz="2800" b="1" dirty="0" smtClean="0">
                <a:solidFill>
                  <a:srgbClr val="00CC00"/>
                </a:solidFill>
                <a:sym typeface="Wingdings" panose="05000000000000000000" pitchFamily="2" charset="2"/>
              </a:rPr>
              <a:t>  </a:t>
            </a:r>
          </a:p>
          <a:p>
            <a:pPr algn="ctr"/>
            <a:r>
              <a:rPr lang="cs-CZ" sz="2800" b="1" dirty="0" smtClean="0">
                <a:solidFill>
                  <a:srgbClr val="00CC00"/>
                </a:solidFill>
                <a:sym typeface="Wingdings" panose="05000000000000000000" pitchFamily="2" charset="2"/>
              </a:rPr>
              <a:t>16.4.2018, </a:t>
            </a:r>
            <a:r>
              <a:rPr lang="cs-CZ" sz="2800" dirty="0" smtClean="0">
                <a:solidFill>
                  <a:srgbClr val="00CC00"/>
                </a:solidFill>
                <a:sym typeface="Wingdings" panose="05000000000000000000" pitchFamily="2" charset="2"/>
              </a:rPr>
              <a:t>8,30 – 16 hodin, </a:t>
            </a:r>
            <a:r>
              <a:rPr lang="cs-CZ" sz="2800" b="1" dirty="0" smtClean="0">
                <a:solidFill>
                  <a:srgbClr val="00CC00"/>
                </a:solidFill>
                <a:sym typeface="Wingdings" panose="05000000000000000000" pitchFamily="2" charset="2"/>
              </a:rPr>
              <a:t>Radnice Prahy 13</a:t>
            </a:r>
          </a:p>
          <a:p>
            <a:pPr algn="ctr"/>
            <a:endParaRPr lang="cs-CZ" sz="2000" b="1" dirty="0" smtClean="0">
              <a:solidFill>
                <a:srgbClr val="00CC00"/>
              </a:solidFill>
              <a:sym typeface="Wingdings" panose="05000000000000000000" pitchFamily="2" charset="2"/>
            </a:endParaRPr>
          </a:p>
          <a:p>
            <a:pPr algn="ctr"/>
            <a:r>
              <a:rPr lang="cs-CZ" sz="2400" dirty="0" smtClean="0">
                <a:solidFill>
                  <a:srgbClr val="C00000"/>
                </a:solidFill>
              </a:rPr>
              <a:t>Časopis Integrace a Inkluze ve školní praxi, březen 2018:</a:t>
            </a:r>
          </a:p>
          <a:p>
            <a:pPr algn="ctr"/>
            <a:r>
              <a:rPr lang="cs-CZ" sz="2400" dirty="0" smtClean="0">
                <a:solidFill>
                  <a:srgbClr val="C00000"/>
                </a:solidFill>
              </a:rPr>
              <a:t>Nadané děti a inkluze – realita a iluze</a:t>
            </a:r>
          </a:p>
          <a:p>
            <a:pPr algn="ctr"/>
            <a:endParaRPr lang="cs-CZ" sz="2400" dirty="0" smtClean="0"/>
          </a:p>
          <a:p>
            <a:pPr algn="ctr"/>
            <a:r>
              <a:rPr lang="cs-CZ" sz="2400" dirty="0" smtClean="0">
                <a:solidFill>
                  <a:srgbClr val="00CC00"/>
                </a:solidFill>
              </a:rPr>
              <a:t>Činnost </a:t>
            </a:r>
            <a:r>
              <a:rPr lang="cs-CZ" sz="2400" dirty="0">
                <a:solidFill>
                  <a:srgbClr val="00CC00"/>
                </a:solidFill>
              </a:rPr>
              <a:t>Klubu rodičů a učitelů </a:t>
            </a:r>
            <a:r>
              <a:rPr lang="cs-CZ" sz="2400" dirty="0" err="1">
                <a:solidFill>
                  <a:srgbClr val="00CC00"/>
                </a:solidFill>
              </a:rPr>
              <a:t>STaN</a:t>
            </a:r>
            <a:r>
              <a:rPr lang="cs-CZ" sz="2400" dirty="0">
                <a:solidFill>
                  <a:srgbClr val="00CC00"/>
                </a:solidFill>
              </a:rPr>
              <a:t> je podporována dotací Prahy 13  </a:t>
            </a:r>
            <a:r>
              <a:rPr lang="cs-CZ" sz="2400" dirty="0"/>
              <a:t>	</a:t>
            </a:r>
          </a:p>
          <a:p>
            <a:pPr algn="ctr"/>
            <a:endParaRPr lang="cs-CZ" sz="2400" dirty="0" smtClean="0"/>
          </a:p>
          <a:p>
            <a:pPr algn="ctr"/>
            <a:endParaRPr lang="cs-CZ" dirty="0"/>
          </a:p>
          <a:p>
            <a:pPr algn="ctr"/>
            <a:endParaRPr lang="cs-CZ" dirty="0"/>
          </a:p>
        </p:txBody>
      </p:sp>
      <p:pic>
        <p:nvPicPr>
          <p:cNvPr id="3"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07337" y="27513161"/>
            <a:ext cx="431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41583" y="28804751"/>
            <a:ext cx="431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93983" y="28957151"/>
            <a:ext cx="431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103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06061" y="0"/>
            <a:ext cx="11732653" cy="3318703"/>
          </a:xfrm>
        </p:spPr>
        <p:txBody>
          <a:bodyPr>
            <a:normAutofit fontScale="90000"/>
          </a:bodyPr>
          <a:lstStyle/>
          <a:p>
            <a:pPr algn="l"/>
            <a:r>
              <a:rPr lang="cs-CZ" sz="3200" dirty="0" smtClean="0"/>
              <a:t/>
            </a:r>
            <a:br>
              <a:rPr lang="cs-CZ" sz="3200" dirty="0" smtClean="0"/>
            </a:br>
            <a:r>
              <a:rPr lang="cs-CZ" sz="3200" dirty="0"/>
              <a:t/>
            </a:r>
            <a:br>
              <a:rPr lang="cs-CZ" sz="3200" dirty="0"/>
            </a:br>
            <a:r>
              <a:rPr lang="cs-CZ" sz="3100" b="1" dirty="0" err="1" smtClean="0">
                <a:solidFill>
                  <a:srgbClr val="002060"/>
                </a:solidFill>
              </a:rPr>
              <a:t>Bloomova</a:t>
            </a:r>
            <a:r>
              <a:rPr lang="cs-CZ" sz="3100" b="1" dirty="0" smtClean="0">
                <a:solidFill>
                  <a:srgbClr val="002060"/>
                </a:solidFill>
              </a:rPr>
              <a:t> taxonomie:</a:t>
            </a:r>
            <a:br>
              <a:rPr lang="cs-CZ" sz="3100" b="1" dirty="0" smtClean="0">
                <a:solidFill>
                  <a:srgbClr val="002060"/>
                </a:solidFill>
              </a:rPr>
            </a:br>
            <a:r>
              <a:rPr lang="cs-CZ" sz="3100" dirty="0" smtClean="0"/>
              <a:t>6. </a:t>
            </a:r>
            <a:r>
              <a:rPr lang="cs-CZ" sz="3100" b="1" dirty="0" smtClean="0">
                <a:solidFill>
                  <a:srgbClr val="C00000"/>
                </a:solidFill>
              </a:rPr>
              <a:t>hodnocení</a:t>
            </a:r>
            <a:r>
              <a:rPr lang="cs-CZ" sz="3100" b="1" dirty="0" smtClean="0"/>
              <a:t> </a:t>
            </a:r>
            <a:r>
              <a:rPr lang="cs-CZ" sz="3100" dirty="0" smtClean="0"/>
              <a:t>– umím to zhodnotit a případně změnit k lepšímu </a:t>
            </a:r>
            <a:br>
              <a:rPr lang="cs-CZ" sz="3100" dirty="0" smtClean="0"/>
            </a:br>
            <a:r>
              <a:rPr lang="cs-CZ" sz="3100" dirty="0" smtClean="0"/>
              <a:t>5. </a:t>
            </a:r>
            <a:r>
              <a:rPr lang="cs-CZ" sz="3100" b="1" dirty="0" smtClean="0">
                <a:solidFill>
                  <a:srgbClr val="C00000"/>
                </a:solidFill>
              </a:rPr>
              <a:t>syntéza</a:t>
            </a:r>
            <a:r>
              <a:rPr lang="cs-CZ" sz="3100" dirty="0" smtClean="0"/>
              <a:t> – chápu souvislosti, umím to zase složit - /po zhodnocení vylepšit</a:t>
            </a:r>
            <a:br>
              <a:rPr lang="cs-CZ" sz="3100" dirty="0" smtClean="0"/>
            </a:br>
            <a:r>
              <a:rPr lang="cs-CZ" sz="3100" dirty="0" smtClean="0"/>
              <a:t>4. </a:t>
            </a:r>
            <a:r>
              <a:rPr lang="cs-CZ" sz="3100" b="1" dirty="0" smtClean="0">
                <a:solidFill>
                  <a:srgbClr val="C00000"/>
                </a:solidFill>
              </a:rPr>
              <a:t>analýza</a:t>
            </a:r>
            <a:r>
              <a:rPr lang="cs-CZ" sz="3100" dirty="0" smtClean="0">
                <a:solidFill>
                  <a:srgbClr val="C00000"/>
                </a:solidFill>
              </a:rPr>
              <a:t> </a:t>
            </a:r>
            <a:r>
              <a:rPr lang="cs-CZ" sz="3100" dirty="0" smtClean="0"/>
              <a:t>– vím, z čeho se to skládá, umím to rozebrat, rozumím tomu</a:t>
            </a:r>
            <a:br>
              <a:rPr lang="cs-CZ" sz="3100" dirty="0" smtClean="0"/>
            </a:br>
            <a:r>
              <a:rPr lang="cs-CZ" sz="3100" dirty="0" smtClean="0"/>
              <a:t>-----------------</a:t>
            </a:r>
            <a:r>
              <a:rPr lang="cs-CZ" sz="3100" dirty="0"/>
              <a:t/>
            </a:r>
            <a:br>
              <a:rPr lang="cs-CZ" sz="3100" dirty="0"/>
            </a:br>
            <a:r>
              <a:rPr lang="cs-CZ" sz="3100" dirty="0" smtClean="0"/>
              <a:t>3. </a:t>
            </a:r>
            <a:r>
              <a:rPr lang="cs-CZ" sz="3100" b="1" dirty="0" smtClean="0">
                <a:solidFill>
                  <a:srgbClr val="002060"/>
                </a:solidFill>
              </a:rPr>
              <a:t>aplikace</a:t>
            </a:r>
            <a:r>
              <a:rPr lang="cs-CZ" sz="3100" dirty="0" smtClean="0"/>
              <a:t> – vím, jak se to používá</a:t>
            </a:r>
            <a:br>
              <a:rPr lang="cs-CZ" sz="3100" dirty="0" smtClean="0"/>
            </a:br>
            <a:r>
              <a:rPr lang="cs-CZ" sz="3100" dirty="0" smtClean="0"/>
              <a:t>2. </a:t>
            </a:r>
            <a:r>
              <a:rPr lang="cs-CZ" sz="3100" b="1" dirty="0" smtClean="0">
                <a:solidFill>
                  <a:srgbClr val="002060"/>
                </a:solidFill>
              </a:rPr>
              <a:t>porozumění</a:t>
            </a:r>
            <a:r>
              <a:rPr lang="cs-CZ" sz="3100" dirty="0" smtClean="0"/>
              <a:t>/pochopení – vím, k čemu se to používá</a:t>
            </a:r>
            <a:br>
              <a:rPr lang="cs-CZ" sz="3100" dirty="0" smtClean="0"/>
            </a:br>
            <a:r>
              <a:rPr lang="cs-CZ" sz="3100" dirty="0" smtClean="0"/>
              <a:t>1. </a:t>
            </a:r>
            <a:r>
              <a:rPr lang="cs-CZ" sz="3100" b="1" dirty="0" smtClean="0">
                <a:solidFill>
                  <a:srgbClr val="002060"/>
                </a:solidFill>
              </a:rPr>
              <a:t>znalost</a:t>
            </a:r>
            <a:r>
              <a:rPr lang="cs-CZ" sz="3100" dirty="0" smtClean="0"/>
              <a:t>/zapamatování – vím, co to je, umím to pojmenovat </a:t>
            </a:r>
            <a:endParaRPr lang="cs-CZ" sz="3100" dirty="0"/>
          </a:p>
        </p:txBody>
      </p:sp>
      <p:sp>
        <p:nvSpPr>
          <p:cNvPr id="3" name="Podnadpis 2"/>
          <p:cNvSpPr>
            <a:spLocks noGrp="1"/>
          </p:cNvSpPr>
          <p:nvPr>
            <p:ph type="subTitle" idx="1"/>
          </p:nvPr>
        </p:nvSpPr>
        <p:spPr>
          <a:xfrm>
            <a:off x="206061" y="3602037"/>
            <a:ext cx="11732653" cy="3094977"/>
          </a:xfrm>
        </p:spPr>
        <p:txBody>
          <a:bodyPr>
            <a:normAutofit/>
          </a:bodyPr>
          <a:lstStyle/>
          <a:p>
            <a:r>
              <a:rPr lang="cs-CZ" sz="2800" b="1" dirty="0" smtClean="0">
                <a:solidFill>
                  <a:srgbClr val="C00000"/>
                </a:solidFill>
              </a:rPr>
              <a:t>Nadané děti mají potřebu porozumět podstatě věcí.</a:t>
            </a:r>
          </a:p>
          <a:p>
            <a:r>
              <a:rPr lang="cs-CZ" sz="2800" dirty="0" smtClean="0"/>
              <a:t>Běžná školní výuka to většinou nenabízí.</a:t>
            </a:r>
          </a:p>
          <a:p>
            <a:r>
              <a:rPr lang="cs-CZ" sz="2800" dirty="0" smtClean="0"/>
              <a:t>Ke kurzům CTY:  absolventka kurzů, studentka Keplerova G:</a:t>
            </a:r>
          </a:p>
          <a:p>
            <a:r>
              <a:rPr lang="cs-CZ" sz="2800" dirty="0" smtClean="0"/>
              <a:t>Pochopila jsem nejen </a:t>
            </a:r>
            <a:r>
              <a:rPr lang="cs-CZ" sz="2800" b="1" dirty="0" smtClean="0">
                <a:solidFill>
                  <a:srgbClr val="C00000"/>
                </a:solidFill>
              </a:rPr>
              <a:t>jak </a:t>
            </a:r>
            <a:r>
              <a:rPr lang="cs-CZ" sz="2800" dirty="0" smtClean="0">
                <a:solidFill>
                  <a:srgbClr val="C00000"/>
                </a:solidFill>
              </a:rPr>
              <a:t>věci fungují</a:t>
            </a:r>
            <a:r>
              <a:rPr lang="cs-CZ" sz="2800" dirty="0" smtClean="0"/>
              <a:t>,</a:t>
            </a:r>
          </a:p>
          <a:p>
            <a:r>
              <a:rPr lang="cs-CZ" sz="2800" dirty="0" smtClean="0"/>
              <a:t>ale i </a:t>
            </a:r>
            <a:r>
              <a:rPr lang="cs-CZ" sz="2800" b="1" dirty="0" smtClean="0">
                <a:solidFill>
                  <a:srgbClr val="C00000"/>
                </a:solidFill>
              </a:rPr>
              <a:t>proč </a:t>
            </a:r>
            <a:r>
              <a:rPr lang="cs-CZ" sz="2800" dirty="0" smtClean="0">
                <a:solidFill>
                  <a:srgbClr val="C00000"/>
                </a:solidFill>
              </a:rPr>
              <a:t>tomu </a:t>
            </a:r>
            <a:r>
              <a:rPr lang="cs-CZ" sz="2800" dirty="0">
                <a:solidFill>
                  <a:srgbClr val="C00000"/>
                </a:solidFill>
              </a:rPr>
              <a:t>t</a:t>
            </a:r>
            <a:r>
              <a:rPr lang="cs-CZ" sz="2800" dirty="0" smtClean="0">
                <a:solidFill>
                  <a:srgbClr val="C00000"/>
                </a:solidFill>
              </a:rPr>
              <a:t>ak je.</a:t>
            </a:r>
            <a:endParaRPr lang="cs-CZ" sz="2800" dirty="0">
              <a:solidFill>
                <a:srgbClr val="C00000"/>
              </a:solidFill>
            </a:endParaRPr>
          </a:p>
        </p:txBody>
      </p:sp>
    </p:spTree>
    <p:extLst>
      <p:ext uri="{BB962C8B-B14F-4D97-AF65-F5344CB8AC3E}">
        <p14:creationId xmlns:p14="http://schemas.microsoft.com/office/powerpoint/2010/main" val="41295608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title"/>
          </p:nvPr>
        </p:nvSpPr>
        <p:spPr>
          <a:xfrm>
            <a:off x="373063" y="652797"/>
            <a:ext cx="11109325" cy="2646362"/>
          </a:xfrm>
        </p:spPr>
        <p:txBody>
          <a:bodyPr>
            <a:normAutofit fontScale="90000"/>
          </a:bodyPr>
          <a:lstStyle/>
          <a:p>
            <a:pPr marL="342900" indent="-342900" algn="ctr" eaLnBrk="1" hangingPunct="1">
              <a:defRPr/>
            </a:pPr>
            <a:r>
              <a:rPr lang="cs-CZ" altLang="cs-CZ" sz="3200" dirty="0" smtClean="0">
                <a:solidFill>
                  <a:srgbClr val="0070C0"/>
                </a:solidFill>
                <a:latin typeface="Arial" panose="020B0604020202020204" pitchFamily="34" charset="0"/>
                <a:cs typeface="Arial" panose="020B0604020202020204" pitchFamily="34" charset="0"/>
              </a:rPr>
              <a:t/>
            </a:r>
            <a:br>
              <a:rPr lang="cs-CZ" altLang="cs-CZ" sz="3200" dirty="0" smtClean="0">
                <a:solidFill>
                  <a:srgbClr val="0070C0"/>
                </a:solidFill>
                <a:latin typeface="Arial" panose="020B0604020202020204" pitchFamily="34" charset="0"/>
                <a:cs typeface="Arial" panose="020B0604020202020204" pitchFamily="34" charset="0"/>
              </a:rPr>
            </a:br>
            <a:r>
              <a:rPr lang="cs-CZ" altLang="cs-CZ" sz="3200" dirty="0" smtClean="0">
                <a:solidFill>
                  <a:srgbClr val="0070C0"/>
                </a:solidFill>
                <a:latin typeface="Arial" panose="020B0604020202020204" pitchFamily="34" charset="0"/>
                <a:cs typeface="Arial" panose="020B0604020202020204" pitchFamily="34" charset="0"/>
              </a:rPr>
              <a:t/>
            </a:r>
            <a:br>
              <a:rPr lang="cs-CZ" altLang="cs-CZ" sz="3200" dirty="0" smtClean="0">
                <a:solidFill>
                  <a:srgbClr val="0070C0"/>
                </a:solidFill>
                <a:latin typeface="Arial" panose="020B0604020202020204" pitchFamily="34" charset="0"/>
                <a:cs typeface="Arial" panose="020B0604020202020204" pitchFamily="34" charset="0"/>
              </a:rPr>
            </a:br>
            <a:r>
              <a:rPr lang="cs-CZ" altLang="cs-CZ" sz="3200" dirty="0" smtClean="0">
                <a:solidFill>
                  <a:srgbClr val="0070C0"/>
                </a:solidFill>
                <a:latin typeface="Arial" panose="020B0604020202020204" pitchFamily="34" charset="0"/>
                <a:cs typeface="Arial" panose="020B0604020202020204" pitchFamily="34" charset="0"/>
              </a:rPr>
              <a:t>  </a:t>
            </a:r>
            <a:r>
              <a:rPr lang="cs-CZ" altLang="cs-CZ" sz="3200" b="1" dirty="0" smtClean="0">
                <a:solidFill>
                  <a:srgbClr val="C00000"/>
                </a:solidFill>
                <a:latin typeface="Arial" panose="020B0604020202020204" pitchFamily="34" charset="0"/>
                <a:cs typeface="Arial" panose="020B0604020202020204" pitchFamily="34" charset="0"/>
              </a:rPr>
              <a:t>S</a:t>
            </a:r>
            <a:r>
              <a:rPr lang="cs-CZ" altLang="cs-CZ" sz="3200" dirty="0" smtClean="0">
                <a:solidFill>
                  <a:srgbClr val="002060"/>
                </a:solidFill>
                <a:latin typeface="Arial" panose="020B0604020202020204" pitchFamily="34" charset="0"/>
                <a:cs typeface="Arial" panose="020B0604020202020204" pitchFamily="34" charset="0"/>
              </a:rPr>
              <a:t>polečnost pro </a:t>
            </a:r>
            <a:r>
              <a:rPr lang="cs-CZ" altLang="cs-CZ" sz="3200" b="1" dirty="0" smtClean="0">
                <a:solidFill>
                  <a:srgbClr val="C00000"/>
                </a:solidFill>
                <a:latin typeface="Arial" panose="020B0604020202020204" pitchFamily="34" charset="0"/>
                <a:cs typeface="Arial" panose="020B0604020202020204" pitchFamily="34" charset="0"/>
              </a:rPr>
              <a:t>T</a:t>
            </a:r>
            <a:r>
              <a:rPr lang="cs-CZ" altLang="cs-CZ" sz="3200" dirty="0" smtClean="0">
                <a:solidFill>
                  <a:srgbClr val="002060"/>
                </a:solidFill>
                <a:latin typeface="Arial" panose="020B0604020202020204" pitchFamily="34" charset="0"/>
                <a:cs typeface="Arial" panose="020B0604020202020204" pitchFamily="34" charset="0"/>
              </a:rPr>
              <a:t>alent</a:t>
            </a:r>
            <a:r>
              <a:rPr lang="cs-CZ" altLang="cs-CZ" sz="3200" dirty="0" smtClean="0">
                <a:solidFill>
                  <a:srgbClr val="0070C0"/>
                </a:solidFill>
                <a:latin typeface="Arial" panose="020B0604020202020204" pitchFamily="34" charset="0"/>
                <a:cs typeface="Arial" panose="020B0604020202020204" pitchFamily="34" charset="0"/>
              </a:rPr>
              <a:t> </a:t>
            </a:r>
            <a:r>
              <a:rPr lang="cs-CZ" altLang="cs-CZ" sz="3200" b="1" dirty="0" smtClean="0">
                <a:solidFill>
                  <a:srgbClr val="C00000"/>
                </a:solidFill>
                <a:latin typeface="Arial" panose="020B0604020202020204" pitchFamily="34" charset="0"/>
                <a:cs typeface="Arial" panose="020B0604020202020204" pitchFamily="34" charset="0"/>
              </a:rPr>
              <a:t>a</a:t>
            </a:r>
            <a:r>
              <a:rPr lang="cs-CZ" altLang="cs-CZ" sz="3200" dirty="0" smtClean="0">
                <a:solidFill>
                  <a:srgbClr val="0070C0"/>
                </a:solidFill>
                <a:latin typeface="Arial" panose="020B0604020202020204" pitchFamily="34" charset="0"/>
                <a:cs typeface="Arial" panose="020B0604020202020204" pitchFamily="34" charset="0"/>
              </a:rPr>
              <a:t> </a:t>
            </a:r>
            <a:r>
              <a:rPr lang="cs-CZ" altLang="cs-CZ" sz="3200" b="1" dirty="0" smtClean="0">
                <a:solidFill>
                  <a:srgbClr val="C00000"/>
                </a:solidFill>
                <a:latin typeface="Arial" panose="020B0604020202020204" pitchFamily="34" charset="0"/>
                <a:cs typeface="Arial" panose="020B0604020202020204" pitchFamily="34" charset="0"/>
              </a:rPr>
              <a:t>N</a:t>
            </a:r>
            <a:r>
              <a:rPr lang="cs-CZ" altLang="cs-CZ" sz="3200" dirty="0" smtClean="0">
                <a:solidFill>
                  <a:srgbClr val="002060"/>
                </a:solidFill>
                <a:latin typeface="Arial" panose="020B0604020202020204" pitchFamily="34" charset="0"/>
                <a:cs typeface="Arial" panose="020B0604020202020204" pitchFamily="34" charset="0"/>
              </a:rPr>
              <a:t>adání - </a:t>
            </a:r>
            <a:r>
              <a:rPr lang="cs-CZ" altLang="cs-CZ" sz="3200" dirty="0" err="1" smtClean="0">
                <a:solidFill>
                  <a:srgbClr val="002060"/>
                </a:solidFill>
                <a:latin typeface="Arial" panose="020B0604020202020204" pitchFamily="34" charset="0"/>
                <a:cs typeface="Arial" panose="020B0604020202020204" pitchFamily="34" charset="0"/>
              </a:rPr>
              <a:t>STaN</a:t>
            </a:r>
            <a:r>
              <a:rPr lang="cs-CZ" altLang="cs-CZ" sz="3200" dirty="0" smtClean="0">
                <a:solidFill>
                  <a:srgbClr val="002060"/>
                </a:solidFill>
                <a:latin typeface="Arial" panose="020B0604020202020204" pitchFamily="34" charset="0"/>
                <a:cs typeface="Arial" panose="020B0604020202020204" pitchFamily="34" charset="0"/>
              </a:rPr>
              <a:t/>
            </a:r>
            <a:br>
              <a:rPr lang="cs-CZ" altLang="cs-CZ" sz="3200" dirty="0" smtClean="0">
                <a:solidFill>
                  <a:srgbClr val="002060"/>
                </a:solidFill>
                <a:latin typeface="Arial" panose="020B0604020202020204" pitchFamily="34" charset="0"/>
                <a:cs typeface="Arial" panose="020B0604020202020204" pitchFamily="34" charset="0"/>
              </a:rPr>
            </a:br>
            <a:r>
              <a:rPr lang="cs-CZ" altLang="cs-CZ" sz="3200" dirty="0" smtClean="0">
                <a:solidFill>
                  <a:srgbClr val="002060"/>
                </a:solidFill>
                <a:latin typeface="Arial" panose="020B0604020202020204" pitchFamily="34" charset="0"/>
                <a:cs typeface="Arial" panose="020B0604020202020204" pitchFamily="34" charset="0"/>
              </a:rPr>
              <a:t/>
            </a:r>
            <a:br>
              <a:rPr lang="cs-CZ" altLang="cs-CZ" sz="3200" dirty="0" smtClean="0">
                <a:solidFill>
                  <a:srgbClr val="002060"/>
                </a:solidFill>
                <a:latin typeface="Arial" panose="020B0604020202020204" pitchFamily="34" charset="0"/>
                <a:cs typeface="Arial" panose="020B0604020202020204" pitchFamily="34" charset="0"/>
              </a:rPr>
            </a:br>
            <a:r>
              <a:rPr lang="cs-CZ" altLang="cs-CZ" sz="2700" dirty="0" smtClean="0">
                <a:solidFill>
                  <a:srgbClr val="002060"/>
                </a:solidFill>
                <a:latin typeface="Arial" panose="020B0604020202020204" pitchFamily="34" charset="0"/>
                <a:cs typeface="Arial" panose="020B0604020202020204" pitchFamily="34" charset="0"/>
              </a:rPr>
              <a:t>je už od svého vzniku před 29 lety součástí mezinárodního dění.</a:t>
            </a:r>
            <a:br>
              <a:rPr lang="cs-CZ" altLang="cs-CZ" sz="2700" dirty="0" smtClean="0">
                <a:solidFill>
                  <a:srgbClr val="002060"/>
                </a:solidFill>
                <a:latin typeface="Arial" panose="020B0604020202020204" pitchFamily="34" charset="0"/>
                <a:cs typeface="Arial" panose="020B0604020202020204" pitchFamily="34" charset="0"/>
              </a:rPr>
            </a:br>
            <a:r>
              <a:rPr lang="cs-CZ" altLang="cs-CZ" sz="2700" dirty="0" smtClean="0">
                <a:solidFill>
                  <a:srgbClr val="002060"/>
                </a:solidFill>
                <a:latin typeface="Arial" panose="020B0604020202020204" pitchFamily="34" charset="0"/>
                <a:cs typeface="Arial" panose="020B0604020202020204" pitchFamily="34" charset="0"/>
              </a:rPr>
              <a:t>Stejně jako zahraniční odborné společnosti, jejichž je členem,</a:t>
            </a:r>
            <a:br>
              <a:rPr lang="cs-CZ" altLang="cs-CZ" sz="2700" dirty="0" smtClean="0">
                <a:solidFill>
                  <a:srgbClr val="002060"/>
                </a:solidFill>
                <a:latin typeface="Arial" panose="020B0604020202020204" pitchFamily="34" charset="0"/>
                <a:cs typeface="Arial" panose="020B0604020202020204" pitchFamily="34" charset="0"/>
              </a:rPr>
            </a:br>
            <a:r>
              <a:rPr lang="cs-CZ" altLang="cs-CZ" sz="2700" dirty="0">
                <a:solidFill>
                  <a:srgbClr val="C00000"/>
                </a:solidFill>
                <a:latin typeface="Arial" panose="020B0604020202020204" pitchFamily="34" charset="0"/>
                <a:cs typeface="Arial" panose="020B0604020202020204" pitchFamily="34" charset="0"/>
              </a:rPr>
              <a:t>s</a:t>
            </a:r>
            <a:r>
              <a:rPr lang="cs-CZ" altLang="cs-CZ" sz="2700" dirty="0" smtClean="0">
                <a:solidFill>
                  <a:srgbClr val="C00000"/>
                </a:solidFill>
                <a:latin typeface="Arial" panose="020B0604020202020204" pitchFamily="34" charset="0"/>
                <a:cs typeface="Arial" panose="020B0604020202020204" pitchFamily="34" charset="0"/>
              </a:rPr>
              <a:t>družuje odborníky, zejména pedagogy a psychology </a:t>
            </a:r>
            <a:br>
              <a:rPr lang="cs-CZ" altLang="cs-CZ" sz="2700" dirty="0" smtClean="0">
                <a:solidFill>
                  <a:srgbClr val="C00000"/>
                </a:solidFill>
                <a:latin typeface="Arial" panose="020B0604020202020204" pitchFamily="34" charset="0"/>
                <a:cs typeface="Arial" panose="020B0604020202020204" pitchFamily="34" charset="0"/>
              </a:rPr>
            </a:br>
            <a:r>
              <a:rPr lang="cs-CZ" altLang="cs-CZ" sz="2700" dirty="0" smtClean="0">
                <a:solidFill>
                  <a:srgbClr val="C00000"/>
                </a:solidFill>
                <a:latin typeface="Arial" panose="020B0604020202020204" pitchFamily="34" charset="0"/>
                <a:cs typeface="Arial" panose="020B0604020202020204" pitchFamily="34" charset="0"/>
              </a:rPr>
              <a:t>a také rodiče nadaných dětí. </a:t>
            </a:r>
            <a:br>
              <a:rPr lang="cs-CZ" altLang="cs-CZ" sz="2700" dirty="0" smtClean="0">
                <a:solidFill>
                  <a:srgbClr val="C00000"/>
                </a:solidFill>
                <a:latin typeface="Arial" panose="020B0604020202020204" pitchFamily="34" charset="0"/>
                <a:cs typeface="Arial" panose="020B0604020202020204" pitchFamily="34" charset="0"/>
              </a:rPr>
            </a:br>
            <a:r>
              <a:rPr lang="cs-CZ" altLang="cs-CZ" sz="2700" dirty="0" smtClean="0">
                <a:solidFill>
                  <a:srgbClr val="002060"/>
                </a:solidFill>
                <a:latin typeface="Arial" panose="020B0604020202020204" pitchFamily="34" charset="0"/>
                <a:cs typeface="Arial" panose="020B0604020202020204" pitchFamily="34" charset="0"/>
              </a:rPr>
              <a:t>Zabývá se nadáním ve všech oblastech a souvislostech, u osob všeho věku, </a:t>
            </a:r>
            <a:br>
              <a:rPr lang="cs-CZ" altLang="cs-CZ" sz="2700" dirty="0" smtClean="0">
                <a:solidFill>
                  <a:srgbClr val="002060"/>
                </a:solidFill>
                <a:latin typeface="Arial" panose="020B0604020202020204" pitchFamily="34" charset="0"/>
                <a:cs typeface="Arial" panose="020B0604020202020204" pitchFamily="34" charset="0"/>
              </a:rPr>
            </a:br>
            <a:r>
              <a:rPr lang="cs-CZ" altLang="cs-CZ" sz="2700" dirty="0" smtClean="0">
                <a:solidFill>
                  <a:srgbClr val="002060"/>
                </a:solidFill>
                <a:latin typeface="Arial" panose="020B0604020202020204" pitchFamily="34" charset="0"/>
                <a:cs typeface="Arial" panose="020B0604020202020204" pitchFamily="34" charset="0"/>
              </a:rPr>
              <a:t>zdravých i handicapovaných, nejčastěji však intelektovým nadáním dětí.</a:t>
            </a:r>
            <a:br>
              <a:rPr lang="cs-CZ" altLang="cs-CZ" sz="2700" dirty="0" smtClean="0">
                <a:solidFill>
                  <a:srgbClr val="002060"/>
                </a:solidFill>
                <a:latin typeface="Arial" panose="020B0604020202020204" pitchFamily="34" charset="0"/>
                <a:cs typeface="Arial" panose="020B0604020202020204" pitchFamily="34" charset="0"/>
              </a:rPr>
            </a:br>
            <a:r>
              <a:rPr lang="cs-CZ" altLang="cs-CZ" sz="3200" dirty="0" smtClean="0">
                <a:solidFill>
                  <a:srgbClr val="0070C0"/>
                </a:solidFill>
                <a:latin typeface="Arial" panose="020B0604020202020204" pitchFamily="34" charset="0"/>
                <a:cs typeface="Arial" panose="020B0604020202020204" pitchFamily="34" charset="0"/>
              </a:rPr>
              <a:t>  	</a:t>
            </a:r>
            <a:r>
              <a:rPr lang="cs-CZ" altLang="cs-CZ" sz="2800" dirty="0" smtClean="0">
                <a:solidFill>
                  <a:schemeClr val="tx1">
                    <a:lumMod val="50000"/>
                    <a:lumOff val="50000"/>
                  </a:schemeClr>
                </a:solidFill>
                <a:latin typeface="Arial" panose="020B0604020202020204" pitchFamily="34" charset="0"/>
                <a:cs typeface="Arial" panose="020B0604020202020204" pitchFamily="34" charset="0"/>
              </a:rPr>
              <a:t/>
            </a:r>
            <a:br>
              <a:rPr lang="cs-CZ" altLang="cs-CZ" sz="2800" dirty="0" smtClean="0">
                <a:solidFill>
                  <a:schemeClr val="tx1">
                    <a:lumMod val="50000"/>
                    <a:lumOff val="50000"/>
                  </a:schemeClr>
                </a:solidFill>
                <a:latin typeface="Arial" panose="020B0604020202020204" pitchFamily="34" charset="0"/>
                <a:cs typeface="Arial" panose="020B0604020202020204" pitchFamily="34" charset="0"/>
              </a:rPr>
            </a:br>
            <a:endParaRPr lang="cs-CZ" altLang="cs-CZ" sz="2800" dirty="0" smtClean="0">
              <a:solidFill>
                <a:schemeClr val="tx1">
                  <a:lumMod val="50000"/>
                  <a:lumOff val="50000"/>
                </a:schemeClr>
              </a:solidFill>
            </a:endParaRPr>
          </a:p>
        </p:txBody>
      </p:sp>
      <p:sp>
        <p:nvSpPr>
          <p:cNvPr id="3075" name="Zástupný symbol pro obsah 2"/>
          <p:cNvSpPr>
            <a:spLocks noGrp="1"/>
          </p:cNvSpPr>
          <p:nvPr>
            <p:ph idx="1"/>
          </p:nvPr>
        </p:nvSpPr>
        <p:spPr>
          <a:xfrm>
            <a:off x="0" y="3580397"/>
            <a:ext cx="11217275" cy="4167188"/>
          </a:xfrm>
        </p:spPr>
        <p:txBody>
          <a:bodyPr/>
          <a:lstStyle/>
          <a:p>
            <a:pPr marL="914400" lvl="2" indent="0" algn="ctr" eaLnBrk="1" hangingPunct="1">
              <a:buFont typeface="Arial" panose="020B0604020202020204" pitchFamily="34" charset="0"/>
              <a:buNone/>
              <a:defRPr/>
            </a:pPr>
            <a:r>
              <a:rPr lang="cs-CZ" altLang="cs-CZ" dirty="0" smtClean="0">
                <a:solidFill>
                  <a:schemeClr val="tx1">
                    <a:lumMod val="50000"/>
                    <a:lumOff val="50000"/>
                  </a:schemeClr>
                </a:solidFill>
                <a:latin typeface="Arial" panose="020B0604020202020204" pitchFamily="34" charset="0"/>
                <a:cs typeface="Arial" panose="020B0604020202020204" pitchFamily="34" charset="0"/>
              </a:rPr>
              <a:t>Hlavní úkol</a:t>
            </a:r>
            <a:r>
              <a:rPr lang="cs-CZ" altLang="cs-CZ" dirty="0" smtClean="0">
                <a:solidFill>
                  <a:schemeClr val="tx1">
                    <a:lumMod val="65000"/>
                    <a:lumOff val="35000"/>
                  </a:schemeClr>
                </a:solidFill>
                <a:latin typeface="Arial" panose="020B0604020202020204" pitchFamily="34" charset="0"/>
                <a:cs typeface="Arial" panose="020B0604020202020204" pitchFamily="34" charset="0"/>
              </a:rPr>
              <a:t>: </a:t>
            </a:r>
          </a:p>
          <a:p>
            <a:pPr marL="914400" lvl="2" indent="0" algn="ctr" eaLnBrk="1" hangingPunct="1">
              <a:buFont typeface="Arial" panose="020B0604020202020204" pitchFamily="34" charset="0"/>
              <a:buNone/>
              <a:defRPr/>
            </a:pPr>
            <a:r>
              <a:rPr lang="cs-CZ" altLang="cs-CZ" sz="2400" dirty="0" smtClean="0">
                <a:solidFill>
                  <a:srgbClr val="C00000"/>
                </a:solidFill>
                <a:latin typeface="Arial" panose="020B0604020202020204" pitchFamily="34" charset="0"/>
                <a:cs typeface="Arial" panose="020B0604020202020204" pitchFamily="34" charset="0"/>
              </a:rPr>
              <a:t>Přinášet informace nezbytné pro kvalitní výchovu a vzdělávání nadaných</a:t>
            </a:r>
          </a:p>
          <a:p>
            <a:pPr marL="914400" lvl="2" indent="0" algn="ctr" eaLnBrk="1" hangingPunct="1">
              <a:buFont typeface="Arial" panose="020B0604020202020204" pitchFamily="34" charset="0"/>
              <a:buNone/>
              <a:defRPr/>
            </a:pPr>
            <a:r>
              <a:rPr lang="cs-CZ" altLang="cs-CZ" sz="2400" dirty="0" smtClean="0">
                <a:solidFill>
                  <a:schemeClr val="tx1">
                    <a:lumMod val="50000"/>
                    <a:lumOff val="50000"/>
                  </a:schemeClr>
                </a:solidFill>
                <a:latin typeface="Arial" panose="020B0604020202020204" pitchFamily="34" charset="0"/>
                <a:cs typeface="Arial" panose="020B0604020202020204" pitchFamily="34" charset="0"/>
              </a:rPr>
              <a:t>			</a:t>
            </a:r>
            <a:r>
              <a:rPr lang="cs-CZ" altLang="cs-CZ" dirty="0" smtClean="0">
                <a:solidFill>
                  <a:schemeClr val="tx1">
                    <a:lumMod val="50000"/>
                    <a:lumOff val="50000"/>
                  </a:schemeClr>
                </a:solidFill>
                <a:latin typeface="Arial" panose="020B0604020202020204" pitchFamily="34" charset="0"/>
                <a:cs typeface="Arial" panose="020B0604020202020204" pitchFamily="34" charset="0"/>
              </a:rPr>
              <a:t>Komu? – především:	</a:t>
            </a:r>
            <a:r>
              <a:rPr lang="cs-CZ" altLang="cs-CZ" sz="2400" dirty="0">
                <a:solidFill>
                  <a:srgbClr val="C00000"/>
                </a:solidFill>
                <a:latin typeface="Arial" panose="020B0604020202020204" pitchFamily="34" charset="0"/>
                <a:cs typeface="Arial" panose="020B0604020202020204" pitchFamily="34" charset="0"/>
              </a:rPr>
              <a:t>	</a:t>
            </a:r>
            <a:r>
              <a:rPr lang="cs-CZ" altLang="cs-CZ" sz="2400" dirty="0" smtClean="0">
                <a:solidFill>
                  <a:srgbClr val="C00000"/>
                </a:solidFill>
                <a:latin typeface="Arial" panose="020B0604020202020204" pitchFamily="34" charset="0"/>
                <a:cs typeface="Arial" panose="020B0604020202020204" pitchFamily="34" charset="0"/>
              </a:rPr>
              <a:t>	</a:t>
            </a:r>
          </a:p>
          <a:p>
            <a:pPr marL="914400" lvl="2" indent="0" algn="ctr" eaLnBrk="1" hangingPunct="1">
              <a:buFont typeface="Arial" panose="020B0604020202020204" pitchFamily="34" charset="0"/>
              <a:buNone/>
              <a:defRPr/>
            </a:pPr>
            <a:r>
              <a:rPr lang="cs-CZ" altLang="cs-CZ" sz="2400" dirty="0" smtClean="0">
                <a:solidFill>
                  <a:srgbClr val="002060"/>
                </a:solidFill>
                <a:latin typeface="Arial" panose="020B0604020202020204" pitchFamily="34" charset="0"/>
                <a:cs typeface="Arial" panose="020B0604020202020204" pitchFamily="34" charset="0"/>
              </a:rPr>
              <a:t>Rodičům,</a:t>
            </a:r>
            <a:r>
              <a:rPr lang="cs-CZ" altLang="cs-CZ" sz="2400" dirty="0">
                <a:solidFill>
                  <a:srgbClr val="002060"/>
                </a:solidFill>
                <a:latin typeface="Arial" panose="020B0604020202020204" pitchFamily="34" charset="0"/>
                <a:cs typeface="Arial" panose="020B0604020202020204" pitchFamily="34" charset="0"/>
              </a:rPr>
              <a:t> u</a:t>
            </a:r>
            <a:r>
              <a:rPr lang="cs-CZ" altLang="cs-CZ" sz="2400" dirty="0" smtClean="0">
                <a:solidFill>
                  <a:srgbClr val="002060"/>
                </a:solidFill>
                <a:latin typeface="Arial" panose="020B0604020202020204" pitchFamily="34" charset="0"/>
                <a:cs typeface="Arial" panose="020B0604020202020204" pitchFamily="34" charset="0"/>
              </a:rPr>
              <a:t>čitelům, psychologům,</a:t>
            </a:r>
          </a:p>
          <a:p>
            <a:pPr marL="914400" lvl="2" indent="0" algn="ctr" eaLnBrk="1" hangingPunct="1">
              <a:buFont typeface="Arial" panose="020B0604020202020204" pitchFamily="34" charset="0"/>
              <a:buNone/>
              <a:defRPr/>
            </a:pPr>
            <a:r>
              <a:rPr lang="cs-CZ" altLang="cs-CZ" dirty="0">
                <a:solidFill>
                  <a:schemeClr val="bg1">
                    <a:lumMod val="50000"/>
                  </a:schemeClr>
                </a:solidFill>
                <a:latin typeface="Arial" panose="020B0604020202020204" pitchFamily="34" charset="0"/>
                <a:cs typeface="Arial" panose="020B0604020202020204" pitchFamily="34" charset="0"/>
              </a:rPr>
              <a:t>a</a:t>
            </a:r>
            <a:r>
              <a:rPr lang="cs-CZ" altLang="cs-CZ" dirty="0" smtClean="0">
                <a:solidFill>
                  <a:schemeClr val="bg1">
                    <a:lumMod val="50000"/>
                  </a:schemeClr>
                </a:solidFill>
                <a:latin typeface="Arial" panose="020B0604020202020204" pitchFamily="34" charset="0"/>
                <a:cs typeface="Arial" panose="020B0604020202020204" pitchFamily="34" charset="0"/>
              </a:rPr>
              <a:t>le i dalším zájemcům, například</a:t>
            </a:r>
          </a:p>
          <a:p>
            <a:pPr marL="914400" lvl="2" indent="0" algn="ctr" eaLnBrk="1" hangingPunct="1">
              <a:buFont typeface="Arial" panose="020B0604020202020204" pitchFamily="34" charset="0"/>
              <a:buNone/>
              <a:defRPr/>
            </a:pPr>
            <a:r>
              <a:rPr lang="cs-CZ" altLang="cs-CZ" sz="2400" dirty="0">
                <a:solidFill>
                  <a:srgbClr val="002060"/>
                </a:solidFill>
                <a:latin typeface="Arial" panose="020B0604020202020204" pitchFamily="34" charset="0"/>
                <a:cs typeface="Arial" panose="020B0604020202020204" pitchFamily="34" charset="0"/>
              </a:rPr>
              <a:t>ř</a:t>
            </a:r>
            <a:r>
              <a:rPr lang="cs-CZ" altLang="cs-CZ" sz="2400" dirty="0" smtClean="0">
                <a:solidFill>
                  <a:srgbClr val="002060"/>
                </a:solidFill>
                <a:latin typeface="Arial" panose="020B0604020202020204" pitchFamily="34" charset="0"/>
                <a:cs typeface="Arial" panose="020B0604020202020204" pitchFamily="34" charset="0"/>
              </a:rPr>
              <a:t>ídícím pracovníkům v oblasti vzdělávání, politikům</a:t>
            </a:r>
          </a:p>
          <a:p>
            <a:pPr marL="914400" lvl="2" indent="0" eaLnBrk="1" hangingPunct="1">
              <a:buFont typeface="Arial" panose="020B0604020202020204" pitchFamily="34" charset="0"/>
              <a:buNone/>
              <a:defRPr/>
            </a:pPr>
            <a:endParaRPr lang="cs-CZ" altLang="cs-CZ" sz="3200" dirty="0" smtClean="0">
              <a:latin typeface="Arial" panose="020B0604020202020204" pitchFamily="34" charset="0"/>
              <a:cs typeface="Arial" panose="020B0604020202020204" pitchFamily="34" charset="0"/>
            </a:endParaRPr>
          </a:p>
          <a:p>
            <a:pPr marL="914400" lvl="2" indent="0" eaLnBrk="1" hangingPunct="1">
              <a:buFont typeface="Arial" panose="020B0604020202020204" pitchFamily="34" charset="0"/>
              <a:buNone/>
              <a:defRPr/>
            </a:pPr>
            <a:endParaRPr lang="cs-CZ" altLang="cs-CZ" sz="3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472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bdélník 2"/>
          <p:cNvSpPr>
            <a:spLocks noChangeArrowheads="1"/>
          </p:cNvSpPr>
          <p:nvPr/>
        </p:nvSpPr>
        <p:spPr bwMode="auto">
          <a:xfrm>
            <a:off x="1443038" y="450850"/>
            <a:ext cx="113204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4000" b="1" dirty="0">
                <a:solidFill>
                  <a:srgbClr val="C00000"/>
                </a:solidFill>
                <a:latin typeface="Arial" panose="020B0604020202020204" pitchFamily="34" charset="0"/>
                <a:cs typeface="Arial" panose="020B0604020202020204" pitchFamily="34" charset="0"/>
              </a:rPr>
              <a:t>Základní principy činnosti </a:t>
            </a:r>
            <a:r>
              <a:rPr lang="cs-CZ" altLang="cs-CZ" sz="4000" b="1" dirty="0" err="1">
                <a:solidFill>
                  <a:srgbClr val="C00000"/>
                </a:solidFill>
                <a:latin typeface="Arial" panose="020B0604020202020204" pitchFamily="34" charset="0"/>
                <a:cs typeface="Arial" panose="020B0604020202020204" pitchFamily="34" charset="0"/>
              </a:rPr>
              <a:t>STaN</a:t>
            </a:r>
            <a:r>
              <a:rPr lang="cs-CZ" altLang="cs-CZ" sz="4000" dirty="0">
                <a:solidFill>
                  <a:srgbClr val="002060"/>
                </a:solidFill>
                <a:latin typeface="Arial" panose="020B0604020202020204" pitchFamily="34" charset="0"/>
                <a:cs typeface="Arial" panose="020B0604020202020204" pitchFamily="34" charset="0"/>
              </a:rPr>
              <a:t>: </a:t>
            </a:r>
          </a:p>
          <a:p>
            <a:pPr eaLnBrk="1" hangingPunct="1">
              <a:lnSpc>
                <a:spcPct val="100000"/>
              </a:lnSpc>
              <a:spcBef>
                <a:spcPct val="0"/>
              </a:spcBef>
              <a:buFontTx/>
              <a:buNone/>
            </a:pPr>
            <a:endParaRPr lang="cs-CZ" altLang="cs-CZ" sz="4000" dirty="0">
              <a:solidFill>
                <a:srgbClr val="002060"/>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cs-CZ" altLang="cs-CZ" sz="3600" dirty="0" smtClean="0">
                <a:solidFill>
                  <a:srgbClr val="002060"/>
                </a:solidFill>
                <a:latin typeface="Arial" panose="020B0604020202020204" pitchFamily="34" charset="0"/>
                <a:cs typeface="Arial" panose="020B0604020202020204" pitchFamily="34" charset="0"/>
              </a:rPr>
              <a:t>	Odbornost</a:t>
            </a:r>
            <a:endParaRPr lang="cs-CZ" altLang="cs-CZ" sz="3600" dirty="0">
              <a:solidFill>
                <a:srgbClr val="002060"/>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cs-CZ" altLang="cs-CZ" sz="3600" dirty="0" smtClean="0">
                <a:solidFill>
                  <a:srgbClr val="002060"/>
                </a:solidFill>
                <a:latin typeface="Arial" panose="020B0604020202020204" pitchFamily="34" charset="0"/>
                <a:cs typeface="Arial" panose="020B0604020202020204" pitchFamily="34" charset="0"/>
              </a:rPr>
              <a:t>	Etika </a:t>
            </a:r>
            <a:endParaRPr lang="cs-CZ" altLang="cs-CZ" sz="3600" dirty="0">
              <a:solidFill>
                <a:srgbClr val="002060"/>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cs-CZ" altLang="cs-CZ" sz="3600" dirty="0" smtClean="0">
                <a:solidFill>
                  <a:srgbClr val="002060"/>
                </a:solidFill>
                <a:latin typeface="Arial" panose="020B0604020202020204" pitchFamily="34" charset="0"/>
                <a:cs typeface="Arial" panose="020B0604020202020204" pitchFamily="34" charset="0"/>
              </a:rPr>
              <a:t>	Užitečnost/použitelnost</a:t>
            </a:r>
            <a:endParaRPr lang="cs-CZ" altLang="cs-CZ" sz="3600" dirty="0">
              <a:solidFill>
                <a:srgbClr val="002060"/>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cs-CZ" altLang="cs-CZ" sz="3600" dirty="0" smtClean="0">
                <a:solidFill>
                  <a:srgbClr val="002060"/>
                </a:solidFill>
                <a:latin typeface="Arial" panose="020B0604020202020204" pitchFamily="34" charset="0"/>
                <a:cs typeface="Arial" panose="020B0604020202020204" pitchFamily="34" charset="0"/>
              </a:rPr>
              <a:t>	Důležitost/potřebnost</a:t>
            </a:r>
            <a:endParaRPr lang="cs-CZ" altLang="cs-CZ" sz="3600" dirty="0">
              <a:solidFill>
                <a:srgbClr val="002060"/>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cs-CZ" altLang="cs-CZ" sz="3600" dirty="0" smtClean="0">
                <a:solidFill>
                  <a:srgbClr val="002060"/>
                </a:solidFill>
                <a:latin typeface="Arial" panose="020B0604020202020204" pitchFamily="34" charset="0"/>
                <a:cs typeface="Arial" panose="020B0604020202020204" pitchFamily="34" charset="0"/>
              </a:rPr>
              <a:t>	Efektivita</a:t>
            </a:r>
            <a:endParaRPr lang="cs-CZ" altLang="cs-CZ" sz="3600" dirty="0">
              <a:solidFill>
                <a:srgbClr val="002060"/>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cs-CZ" altLang="cs-CZ" sz="3600" dirty="0" smtClean="0">
                <a:solidFill>
                  <a:srgbClr val="002060"/>
                </a:solidFill>
                <a:latin typeface="Arial" panose="020B0604020202020204" pitchFamily="34" charset="0"/>
                <a:cs typeface="Arial" panose="020B0604020202020204" pitchFamily="34" charset="0"/>
              </a:rPr>
              <a:t>	Aktuálnost </a:t>
            </a:r>
            <a:r>
              <a:rPr lang="cs-CZ" altLang="cs-CZ" sz="3600" dirty="0">
                <a:solidFill>
                  <a:srgbClr val="002060"/>
                </a:solidFill>
                <a:latin typeface="Arial" panose="020B0604020202020204" pitchFamily="34" charset="0"/>
                <a:cs typeface="Arial" panose="020B0604020202020204" pitchFamily="34" charset="0"/>
              </a:rPr>
              <a:t>na světové úrovni</a:t>
            </a:r>
          </a:p>
        </p:txBody>
      </p:sp>
    </p:spTree>
    <p:extLst>
      <p:ext uri="{BB962C8B-B14F-4D97-AF65-F5344CB8AC3E}">
        <p14:creationId xmlns:p14="http://schemas.microsoft.com/office/powerpoint/2010/main" val="4178249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314325"/>
            <a:ext cx="10074275" cy="781050"/>
          </a:xfrm>
        </p:spPr>
        <p:txBody>
          <a:bodyPr>
            <a:normAutofit fontScale="90000"/>
          </a:bodyPr>
          <a:lstStyle/>
          <a:p>
            <a:pPr>
              <a:defRPr/>
            </a:pPr>
            <a:r>
              <a:rPr lang="cs-CZ" sz="3200" dirty="0" smtClean="0">
                <a:solidFill>
                  <a:srgbClr val="C00000"/>
                </a:solidFill>
                <a:latin typeface="Arial" panose="020B0604020202020204" pitchFamily="34" charset="0"/>
                <a:cs typeface="Arial" panose="020B0604020202020204" pitchFamily="34" charset="0"/>
              </a:rPr>
              <a:t>Zahraniční odborné instituce</a:t>
            </a:r>
            <a:r>
              <a:rPr lang="cs-CZ" sz="3200" dirty="0" smtClean="0">
                <a:latin typeface="Arial" panose="020B0604020202020204" pitchFamily="34" charset="0"/>
                <a:cs typeface="Arial" panose="020B0604020202020204" pitchFamily="34" charset="0"/>
              </a:rPr>
              <a:t>, </a:t>
            </a:r>
            <a:r>
              <a:rPr lang="cs-CZ" sz="2800" dirty="0" smtClean="0">
                <a:solidFill>
                  <a:schemeClr val="tx1">
                    <a:lumMod val="85000"/>
                    <a:lumOff val="15000"/>
                  </a:schemeClr>
                </a:solidFill>
                <a:latin typeface="Arial" panose="020B0604020202020204" pitchFamily="34" charset="0"/>
                <a:cs typeface="Arial" panose="020B0604020202020204" pitchFamily="34" charset="0"/>
              </a:rPr>
              <a:t>jejichž je </a:t>
            </a:r>
            <a:r>
              <a:rPr lang="cs-CZ" sz="2800" dirty="0" err="1" smtClean="0">
                <a:solidFill>
                  <a:schemeClr val="tx1">
                    <a:lumMod val="85000"/>
                    <a:lumOff val="15000"/>
                  </a:schemeClr>
                </a:solidFill>
                <a:latin typeface="Arial" panose="020B0604020202020204" pitchFamily="34" charset="0"/>
                <a:cs typeface="Arial" panose="020B0604020202020204" pitchFamily="34" charset="0"/>
              </a:rPr>
              <a:t>STaN</a:t>
            </a:r>
            <a:r>
              <a:rPr lang="cs-CZ" sz="2800" dirty="0" smtClean="0">
                <a:solidFill>
                  <a:schemeClr val="tx1">
                    <a:lumMod val="85000"/>
                    <a:lumOff val="15000"/>
                  </a:schemeClr>
                </a:solidFill>
                <a:latin typeface="Arial" panose="020B0604020202020204" pitchFamily="34" charset="0"/>
                <a:cs typeface="Arial" panose="020B0604020202020204" pitchFamily="34" charset="0"/>
              </a:rPr>
              <a:t> členem, </a:t>
            </a:r>
            <a:br>
              <a:rPr lang="cs-CZ" sz="2800" dirty="0" smtClean="0">
                <a:solidFill>
                  <a:schemeClr val="tx1">
                    <a:lumMod val="85000"/>
                    <a:lumOff val="15000"/>
                  </a:schemeClr>
                </a:solidFill>
                <a:latin typeface="Arial" panose="020B0604020202020204" pitchFamily="34" charset="0"/>
                <a:cs typeface="Arial" panose="020B0604020202020204" pitchFamily="34" charset="0"/>
              </a:rPr>
            </a:br>
            <a:r>
              <a:rPr lang="cs-CZ" sz="2800" dirty="0" smtClean="0">
                <a:solidFill>
                  <a:schemeClr val="tx1">
                    <a:lumMod val="85000"/>
                    <a:lumOff val="15000"/>
                  </a:schemeClr>
                </a:solidFill>
                <a:latin typeface="Arial" panose="020B0604020202020204" pitchFamily="34" charset="0"/>
                <a:cs typeface="Arial" panose="020B0604020202020204" pitchFamily="34" charset="0"/>
              </a:rPr>
              <a:t>nebo se kterými spolupracuje či spolupracoval(a):</a:t>
            </a:r>
            <a:endParaRPr lang="cs-CZ" sz="28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a:xfrm>
            <a:off x="1143000" y="1275849"/>
            <a:ext cx="10672011" cy="5582151"/>
          </a:xfrm>
        </p:spPr>
        <p:txBody>
          <a:bodyPr>
            <a:normAutofit fontScale="77500" lnSpcReduction="20000"/>
          </a:bodyPr>
          <a:lstStyle/>
          <a:p>
            <a:pPr>
              <a:defRPr/>
            </a:pPr>
            <a:r>
              <a:rPr lang="cs-CZ" b="1" dirty="0" smtClean="0">
                <a:solidFill>
                  <a:srgbClr val="002060"/>
                </a:solidFill>
                <a:latin typeface="Arial" panose="020B0604020202020204" pitchFamily="34" charset="0"/>
                <a:cs typeface="Arial" panose="020B0604020202020204" pitchFamily="34" charset="0"/>
              </a:rPr>
              <a:t>ECHA –      Evropská rada pro vysoké schopnosti</a:t>
            </a:r>
            <a:r>
              <a:rPr lang="cs-CZ" dirty="0" smtClean="0">
                <a:solidFill>
                  <a:srgbClr val="002060"/>
                </a:solidFill>
                <a:latin typeface="Arial" panose="020B0604020202020204" pitchFamily="34" charset="0"/>
                <a:cs typeface="Arial" panose="020B0604020202020204" pitchFamily="34" charset="0"/>
              </a:rPr>
              <a:t>, jejich </a:t>
            </a:r>
          </a:p>
          <a:p>
            <a:pPr marL="0" indent="0">
              <a:buNone/>
              <a:defRPr/>
            </a:pPr>
            <a:r>
              <a:rPr lang="cs-CZ" dirty="0">
                <a:solidFill>
                  <a:srgbClr val="002060"/>
                </a:solidFill>
                <a:latin typeface="Arial" panose="020B0604020202020204" pitchFamily="34" charset="0"/>
                <a:cs typeface="Arial" panose="020B0604020202020204" pitchFamily="34" charset="0"/>
              </a:rPr>
              <a:t>	</a:t>
            </a:r>
            <a:r>
              <a:rPr lang="cs-CZ" dirty="0" smtClean="0">
                <a:solidFill>
                  <a:srgbClr val="002060"/>
                </a:solidFill>
                <a:latin typeface="Arial" panose="020B0604020202020204" pitchFamily="34" charset="0"/>
                <a:cs typeface="Arial" panose="020B0604020202020204" pitchFamily="34" charset="0"/>
              </a:rPr>
              <a:t>	výzkum a rozvoj	</a:t>
            </a:r>
            <a:r>
              <a:rPr lang="cs-CZ" dirty="0" smtClean="0">
                <a:solidFill>
                  <a:srgbClr val="D12705"/>
                </a:solidFill>
                <a:latin typeface="Arial" panose="020B0604020202020204" pitchFamily="34" charset="0"/>
                <a:cs typeface="Arial" panose="020B0604020202020204" pitchFamily="34" charset="0"/>
              </a:rPr>
              <a:t>www.echa.info</a:t>
            </a:r>
            <a:r>
              <a:rPr lang="cs-CZ" b="1" dirty="0">
                <a:solidFill>
                  <a:srgbClr val="002060"/>
                </a:solidFill>
                <a:latin typeface="Arial" panose="020B0604020202020204" pitchFamily="34" charset="0"/>
                <a:cs typeface="Arial" panose="020B0604020202020204" pitchFamily="34" charset="0"/>
              </a:rPr>
              <a:t>	</a:t>
            </a:r>
            <a:r>
              <a:rPr lang="cs-CZ" b="1" dirty="0">
                <a:solidFill>
                  <a:srgbClr val="C00000"/>
                </a:solidFill>
                <a:latin typeface="Arial" panose="020B0604020202020204" pitchFamily="34" charset="0"/>
                <a:cs typeface="Arial" panose="020B0604020202020204" pitchFamily="34" charset="0"/>
              </a:rPr>
              <a:t>  </a:t>
            </a:r>
            <a:r>
              <a:rPr lang="cs-CZ" b="1" dirty="0" smtClean="0">
                <a:solidFill>
                  <a:srgbClr val="C00000"/>
                </a:solidFill>
                <a:latin typeface="Arial" panose="020B0604020202020204" pitchFamily="34" charset="0"/>
                <a:cs typeface="Arial" panose="020B0604020202020204" pitchFamily="34" charset="0"/>
              </a:rPr>
              <a:t> </a:t>
            </a:r>
            <a:endParaRPr lang="cs-CZ" b="1" dirty="0">
              <a:solidFill>
                <a:srgbClr val="C00000"/>
              </a:solidFill>
              <a:latin typeface="Arial" panose="020B0604020202020204" pitchFamily="34" charset="0"/>
              <a:cs typeface="Arial" panose="020B0604020202020204" pitchFamily="34" charset="0"/>
            </a:endParaRPr>
          </a:p>
          <a:p>
            <a:pPr>
              <a:defRPr/>
            </a:pPr>
            <a:r>
              <a:rPr lang="cs-CZ" b="1" dirty="0" smtClean="0">
                <a:solidFill>
                  <a:srgbClr val="002060"/>
                </a:solidFill>
                <a:latin typeface="Arial" panose="020B0604020202020204" pitchFamily="34" charset="0"/>
                <a:cs typeface="Arial" panose="020B0604020202020204" pitchFamily="34" charset="0"/>
              </a:rPr>
              <a:t>DSA		</a:t>
            </a:r>
            <a:r>
              <a:rPr lang="cs-CZ" dirty="0" smtClean="0">
                <a:solidFill>
                  <a:srgbClr val="C00000"/>
                </a:solidFill>
                <a:latin typeface="Arial" panose="020B0604020202020204" pitchFamily="34" charset="0"/>
                <a:cs typeface="Arial" panose="020B0604020202020204" pitchFamily="34" charset="0"/>
              </a:rPr>
              <a:t>www.deutsche-schuelerakademie.de</a:t>
            </a:r>
            <a:endParaRPr lang="cs-CZ" dirty="0">
              <a:solidFill>
                <a:srgbClr val="C00000"/>
              </a:solidFill>
              <a:latin typeface="Arial" panose="020B0604020202020204" pitchFamily="34" charset="0"/>
              <a:cs typeface="Arial" panose="020B0604020202020204" pitchFamily="34" charset="0"/>
            </a:endParaRPr>
          </a:p>
          <a:p>
            <a:pPr>
              <a:defRPr/>
            </a:pPr>
            <a:r>
              <a:rPr lang="cs-CZ" b="1" dirty="0" smtClean="0">
                <a:solidFill>
                  <a:srgbClr val="002060"/>
                </a:solidFill>
                <a:latin typeface="Arial" panose="020B0604020202020204" pitchFamily="34" charset="0"/>
                <a:cs typeface="Arial" panose="020B0604020202020204" pitchFamily="34" charset="0"/>
              </a:rPr>
              <a:t>NYEX –	Síť excelentní mládeže </a:t>
            </a:r>
            <a:r>
              <a:rPr lang="cs-CZ" dirty="0" smtClean="0">
                <a:solidFill>
                  <a:srgbClr val="002060"/>
                </a:solidFill>
                <a:latin typeface="Arial" panose="020B0604020202020204" pitchFamily="34" charset="0"/>
                <a:cs typeface="Arial" panose="020B0604020202020204" pitchFamily="34" charset="0"/>
              </a:rPr>
              <a:t>(= mladých vědců do 21 let)</a:t>
            </a:r>
            <a:endParaRPr lang="cs-CZ" b="1" dirty="0" smtClean="0">
              <a:solidFill>
                <a:srgbClr val="002060"/>
              </a:solidFill>
              <a:latin typeface="Arial" panose="020B0604020202020204" pitchFamily="34" charset="0"/>
              <a:cs typeface="Arial" panose="020B0604020202020204" pitchFamily="34" charset="0"/>
            </a:endParaRPr>
          </a:p>
          <a:p>
            <a:pPr marL="45720" indent="0">
              <a:buFont typeface="Arial" panose="020B0604020202020204" pitchFamily="34" charset="0"/>
              <a:buNone/>
              <a:defRPr/>
            </a:pPr>
            <a:r>
              <a:rPr lang="cs-CZ" b="1" dirty="0" smtClean="0">
                <a:solidFill>
                  <a:srgbClr val="002060"/>
                </a:solidFill>
                <a:latin typeface="Arial" panose="020B0604020202020204" pitchFamily="34" charset="0"/>
                <a:cs typeface="Arial" panose="020B0604020202020204" pitchFamily="34" charset="0"/>
              </a:rPr>
              <a:t>		</a:t>
            </a:r>
            <a:r>
              <a:rPr lang="cs-CZ" dirty="0" smtClean="0">
                <a:solidFill>
                  <a:srgbClr val="D12705"/>
                </a:solidFill>
                <a:latin typeface="Arial" panose="020B0604020202020204" pitchFamily="34" charset="0"/>
                <a:cs typeface="Arial" panose="020B0604020202020204" pitchFamily="34" charset="0"/>
              </a:rPr>
              <a:t>www.nyex.de</a:t>
            </a:r>
            <a:endParaRPr lang="cs-CZ" b="1" dirty="0">
              <a:solidFill>
                <a:srgbClr val="002060"/>
              </a:solidFill>
              <a:latin typeface="Arial" panose="020B0604020202020204" pitchFamily="34" charset="0"/>
              <a:cs typeface="Arial" panose="020B0604020202020204" pitchFamily="34" charset="0"/>
            </a:endParaRPr>
          </a:p>
          <a:p>
            <a:pPr>
              <a:defRPr/>
            </a:pPr>
            <a:r>
              <a:rPr lang="cs-CZ" b="1" dirty="0" smtClean="0">
                <a:solidFill>
                  <a:srgbClr val="002060"/>
                </a:solidFill>
                <a:latin typeface="Arial" panose="020B0604020202020204" pitchFamily="34" charset="0"/>
                <a:cs typeface="Arial" panose="020B0604020202020204" pitchFamily="34" charset="0"/>
              </a:rPr>
              <a:t>WCGTC –	Světová rada pro nadané a talentované děti</a:t>
            </a:r>
          </a:p>
          <a:p>
            <a:pPr marL="45720" indent="0">
              <a:buFont typeface="Arial" panose="020B0604020202020204" pitchFamily="34" charset="0"/>
              <a:buNone/>
              <a:defRPr/>
            </a:pPr>
            <a:r>
              <a:rPr lang="cs-CZ" b="1" dirty="0" smtClean="0">
                <a:solidFill>
                  <a:srgbClr val="002060"/>
                </a:solidFill>
                <a:latin typeface="Arial" panose="020B0604020202020204" pitchFamily="34" charset="0"/>
                <a:cs typeface="Arial" panose="020B0604020202020204" pitchFamily="34" charset="0"/>
              </a:rPr>
              <a:t>		</a:t>
            </a:r>
            <a:r>
              <a:rPr lang="cs-CZ" dirty="0" smtClean="0">
                <a:solidFill>
                  <a:srgbClr val="C00000"/>
                </a:solidFill>
                <a:latin typeface="Arial" panose="020B0604020202020204" pitchFamily="34" charset="0"/>
                <a:cs typeface="Arial" panose="020B0604020202020204" pitchFamily="34" charset="0"/>
              </a:rPr>
              <a:t>www.world-gifted.org</a:t>
            </a:r>
          </a:p>
          <a:p>
            <a:pPr>
              <a:defRPr/>
            </a:pPr>
            <a:r>
              <a:rPr lang="cs-CZ" b="1" dirty="0" smtClean="0">
                <a:solidFill>
                  <a:srgbClr val="002060"/>
                </a:solidFill>
                <a:latin typeface="Arial" panose="020B0604020202020204" pitchFamily="34" charset="0"/>
                <a:cs typeface="Arial" panose="020B0604020202020204" pitchFamily="34" charset="0"/>
              </a:rPr>
              <a:t>ICIE – 	Mezinárodní centrum inovací ve vzdělávání</a:t>
            </a:r>
          </a:p>
          <a:p>
            <a:pPr marL="45720" indent="0">
              <a:buFont typeface="Arial" panose="020B0604020202020204" pitchFamily="34" charset="0"/>
              <a:buNone/>
              <a:defRPr/>
            </a:pPr>
            <a:r>
              <a:rPr lang="cs-CZ" b="1" dirty="0">
                <a:solidFill>
                  <a:srgbClr val="002060"/>
                </a:solidFill>
                <a:latin typeface="Arial" panose="020B0604020202020204" pitchFamily="34" charset="0"/>
                <a:cs typeface="Arial" panose="020B0604020202020204" pitchFamily="34" charset="0"/>
              </a:rPr>
              <a:t>	</a:t>
            </a:r>
            <a:r>
              <a:rPr lang="cs-CZ" b="1" dirty="0" smtClean="0">
                <a:solidFill>
                  <a:srgbClr val="002060"/>
                </a:solidFill>
                <a:latin typeface="Arial" panose="020B0604020202020204" pitchFamily="34" charset="0"/>
                <a:cs typeface="Arial" panose="020B0604020202020204" pitchFamily="34" charset="0"/>
              </a:rPr>
              <a:t>	</a:t>
            </a:r>
            <a:r>
              <a:rPr lang="cs-CZ" dirty="0" smtClean="0">
                <a:solidFill>
                  <a:srgbClr val="C00000"/>
                </a:solidFill>
                <a:latin typeface="Arial" panose="020B0604020202020204" pitchFamily="34" charset="0"/>
                <a:cs typeface="Arial" panose="020B0604020202020204" pitchFamily="34" charset="0"/>
              </a:rPr>
              <a:t>www.icieworld.net</a:t>
            </a:r>
            <a:r>
              <a:rPr lang="cs-CZ" dirty="0" smtClean="0">
                <a:solidFill>
                  <a:srgbClr val="002060"/>
                </a:solidFill>
                <a:latin typeface="Arial" panose="020B0604020202020204" pitchFamily="34" charset="0"/>
                <a:cs typeface="Arial" panose="020B0604020202020204" pitchFamily="34" charset="0"/>
              </a:rPr>
              <a:t> </a:t>
            </a:r>
          </a:p>
          <a:p>
            <a:pPr>
              <a:defRPr/>
            </a:pPr>
            <a:r>
              <a:rPr lang="cs-CZ" b="1" dirty="0" smtClean="0">
                <a:solidFill>
                  <a:srgbClr val="002060"/>
                </a:solidFill>
                <a:latin typeface="Arial" panose="020B0604020202020204" pitchFamily="34" charset="0"/>
                <a:cs typeface="Arial" panose="020B0604020202020204" pitchFamily="34" charset="0"/>
              </a:rPr>
              <a:t>SMND </a:t>
            </a:r>
            <a:r>
              <a:rPr lang="cs-CZ" dirty="0">
                <a:solidFill>
                  <a:srgbClr val="002060"/>
                </a:solidFill>
                <a:latin typeface="Arial" panose="020B0604020202020204" pitchFamily="34" charset="0"/>
                <a:cs typeface="Arial" panose="020B0604020202020204" pitchFamily="34" charset="0"/>
              </a:rPr>
              <a:t>-</a:t>
            </a:r>
            <a:r>
              <a:rPr lang="cs-CZ" b="1" dirty="0">
                <a:solidFill>
                  <a:srgbClr val="002060"/>
                </a:solidFill>
                <a:latin typeface="Arial" panose="020B0604020202020204" pitchFamily="34" charset="0"/>
                <a:cs typeface="Arial" panose="020B0604020202020204" pitchFamily="34" charset="0"/>
              </a:rPr>
              <a:t>	</a:t>
            </a:r>
            <a:r>
              <a:rPr lang="cs-CZ" b="1" dirty="0" smtClean="0">
                <a:solidFill>
                  <a:srgbClr val="002060"/>
                </a:solidFill>
                <a:latin typeface="Arial" panose="020B0604020202020204" pitchFamily="34" charset="0"/>
                <a:cs typeface="Arial" panose="020B0604020202020204" pitchFamily="34" charset="0"/>
              </a:rPr>
              <a:t>Škola </a:t>
            </a:r>
            <a:r>
              <a:rPr lang="cs-CZ" b="1" dirty="0" err="1" smtClean="0">
                <a:solidFill>
                  <a:srgbClr val="002060"/>
                </a:solidFill>
                <a:latin typeface="Arial" panose="020B0604020202020204" pitchFamily="34" charset="0"/>
                <a:cs typeface="Arial" panose="020B0604020202020204" pitchFamily="34" charset="0"/>
              </a:rPr>
              <a:t>pre</a:t>
            </a:r>
            <a:r>
              <a:rPr lang="cs-CZ" b="1" dirty="0" smtClean="0">
                <a:solidFill>
                  <a:srgbClr val="002060"/>
                </a:solidFill>
                <a:latin typeface="Arial" panose="020B0604020202020204" pitchFamily="34" charset="0"/>
                <a:cs typeface="Arial" panose="020B0604020202020204" pitchFamily="34" charset="0"/>
              </a:rPr>
              <a:t> </a:t>
            </a:r>
            <a:r>
              <a:rPr lang="cs-CZ" b="1" dirty="0" err="1" smtClean="0">
                <a:solidFill>
                  <a:srgbClr val="002060"/>
                </a:solidFill>
                <a:latin typeface="Arial" panose="020B0604020202020204" pitchFamily="34" charset="0"/>
                <a:cs typeface="Arial" panose="020B0604020202020204" pitchFamily="34" charset="0"/>
              </a:rPr>
              <a:t>mimoriadne</a:t>
            </a:r>
            <a:r>
              <a:rPr lang="cs-CZ" b="1" dirty="0" smtClean="0">
                <a:solidFill>
                  <a:srgbClr val="002060"/>
                </a:solidFill>
                <a:latin typeface="Arial" panose="020B0604020202020204" pitchFamily="34" charset="0"/>
                <a:cs typeface="Arial" panose="020B0604020202020204" pitchFamily="34" charset="0"/>
              </a:rPr>
              <a:t> nadané </a:t>
            </a:r>
            <a:r>
              <a:rPr lang="cs-CZ" b="1" dirty="0" err="1" smtClean="0">
                <a:solidFill>
                  <a:srgbClr val="002060"/>
                </a:solidFill>
                <a:latin typeface="Arial" panose="020B0604020202020204" pitchFamily="34" charset="0"/>
                <a:cs typeface="Arial" panose="020B0604020202020204" pitchFamily="34" charset="0"/>
              </a:rPr>
              <a:t>deti</a:t>
            </a:r>
            <a:r>
              <a:rPr lang="cs-CZ" b="1" dirty="0" smtClean="0">
                <a:solidFill>
                  <a:srgbClr val="002060"/>
                </a:solidFill>
                <a:latin typeface="Arial" panose="020B0604020202020204" pitchFamily="34" charset="0"/>
                <a:cs typeface="Arial" panose="020B0604020202020204" pitchFamily="34" charset="0"/>
              </a:rPr>
              <a:t> a gymnázium,   </a:t>
            </a:r>
          </a:p>
          <a:p>
            <a:pPr marL="0" indent="0">
              <a:buNone/>
              <a:defRPr/>
            </a:pPr>
            <a:r>
              <a:rPr lang="cs-CZ" b="1" dirty="0">
                <a:solidFill>
                  <a:srgbClr val="002060"/>
                </a:solidFill>
                <a:latin typeface="Arial" panose="020B0604020202020204" pitchFamily="34" charset="0"/>
                <a:cs typeface="Arial" panose="020B0604020202020204" pitchFamily="34" charset="0"/>
              </a:rPr>
              <a:t>	</a:t>
            </a:r>
            <a:r>
              <a:rPr lang="cs-CZ" b="1" dirty="0" smtClean="0">
                <a:solidFill>
                  <a:srgbClr val="002060"/>
                </a:solidFill>
                <a:latin typeface="Arial" panose="020B0604020202020204" pitchFamily="34" charset="0"/>
                <a:cs typeface="Arial" panose="020B0604020202020204" pitchFamily="34" charset="0"/>
              </a:rPr>
              <a:t>	</a:t>
            </a:r>
            <a:r>
              <a:rPr lang="cs-CZ" dirty="0" smtClean="0">
                <a:solidFill>
                  <a:srgbClr val="002060"/>
                </a:solidFill>
                <a:latin typeface="Arial" panose="020B0604020202020204" pitchFamily="34" charset="0"/>
                <a:cs typeface="Arial" panose="020B0604020202020204" pitchFamily="34" charset="0"/>
              </a:rPr>
              <a:t>Bratislava	</a:t>
            </a:r>
            <a:r>
              <a:rPr lang="cs-CZ" dirty="0" smtClean="0">
                <a:solidFill>
                  <a:srgbClr val="C00000"/>
                </a:solidFill>
                <a:latin typeface="Arial" panose="020B0604020202020204" pitchFamily="34" charset="0"/>
                <a:cs typeface="Arial" panose="020B0604020202020204" pitchFamily="34" charset="0"/>
              </a:rPr>
              <a:t>www.smnd.sk</a:t>
            </a:r>
          </a:p>
          <a:p>
            <a:pPr>
              <a:defRPr/>
            </a:pPr>
            <a:r>
              <a:rPr lang="cs-CZ" b="1" dirty="0" smtClean="0">
                <a:solidFill>
                  <a:srgbClr val="002060"/>
                </a:solidFill>
                <a:latin typeface="Arial" panose="020B0604020202020204" pitchFamily="34" charset="0"/>
                <a:cs typeface="Arial" panose="020B0604020202020204" pitchFamily="34" charset="0"/>
              </a:rPr>
              <a:t>EUTC – 	Evropské centrum talentu, </a:t>
            </a:r>
            <a:r>
              <a:rPr lang="cs-CZ" dirty="0" smtClean="0">
                <a:solidFill>
                  <a:srgbClr val="002060"/>
                </a:solidFill>
                <a:latin typeface="Arial" panose="020B0604020202020204" pitchFamily="34" charset="0"/>
                <a:cs typeface="Arial" panose="020B0604020202020204" pitchFamily="34" charset="0"/>
              </a:rPr>
              <a:t>Budapešť</a:t>
            </a:r>
          </a:p>
          <a:p>
            <a:pPr marL="0" indent="0">
              <a:buNone/>
              <a:defRPr/>
            </a:pPr>
            <a:r>
              <a:rPr lang="cs-CZ" dirty="0">
                <a:solidFill>
                  <a:srgbClr val="002060"/>
                </a:solidFill>
                <a:latin typeface="Arial" panose="020B0604020202020204" pitchFamily="34" charset="0"/>
                <a:cs typeface="Arial" panose="020B0604020202020204" pitchFamily="34" charset="0"/>
              </a:rPr>
              <a:t>	</a:t>
            </a:r>
            <a:r>
              <a:rPr lang="cs-CZ" dirty="0" smtClean="0">
                <a:solidFill>
                  <a:srgbClr val="002060"/>
                </a:solidFill>
                <a:latin typeface="Arial" panose="020B0604020202020204" pitchFamily="34" charset="0"/>
                <a:cs typeface="Arial" panose="020B0604020202020204" pitchFamily="34" charset="0"/>
              </a:rPr>
              <a:t>	</a:t>
            </a:r>
            <a:r>
              <a:rPr lang="cs-CZ" dirty="0" smtClean="0">
                <a:solidFill>
                  <a:srgbClr val="C00000"/>
                </a:solidFill>
                <a:latin typeface="Arial" panose="020B0604020202020204" pitchFamily="34" charset="0"/>
                <a:cs typeface="Arial" panose="020B0604020202020204" pitchFamily="34" charset="0"/>
              </a:rPr>
              <a:t>www.talentcentrebudapest.eu</a:t>
            </a:r>
            <a:endParaRPr lang="cs-CZ" dirty="0">
              <a:solidFill>
                <a:srgbClr val="C00000"/>
              </a:solidFill>
              <a:latin typeface="Arial" panose="020B0604020202020204" pitchFamily="34" charset="0"/>
              <a:cs typeface="Arial" panose="020B0604020202020204" pitchFamily="34" charset="0"/>
            </a:endParaRPr>
          </a:p>
          <a:p>
            <a:pPr>
              <a:defRPr/>
            </a:pPr>
            <a:r>
              <a:rPr lang="cs-CZ" b="1" dirty="0" smtClean="0">
                <a:solidFill>
                  <a:srgbClr val="002060"/>
                </a:solidFill>
                <a:latin typeface="Arial" panose="020B0604020202020204" pitchFamily="34" charset="0"/>
                <a:cs typeface="Arial" panose="020B0604020202020204" pitchFamily="34" charset="0"/>
              </a:rPr>
              <a:t>HELP	</a:t>
            </a:r>
            <a:r>
              <a:rPr lang="cs-CZ" b="1" dirty="0" err="1" smtClean="0">
                <a:solidFill>
                  <a:srgbClr val="002060"/>
                </a:solidFill>
                <a:latin typeface="Arial" panose="020B0604020202020204" pitchFamily="34" charset="0"/>
                <a:cs typeface="Arial" panose="020B0604020202020204" pitchFamily="34" charset="0"/>
              </a:rPr>
              <a:t>High</a:t>
            </a:r>
            <a:r>
              <a:rPr lang="cs-CZ" b="1" dirty="0" smtClean="0">
                <a:solidFill>
                  <a:srgbClr val="002060"/>
                </a:solidFill>
                <a:latin typeface="Arial" panose="020B0604020202020204" pitchFamily="34" charset="0"/>
                <a:cs typeface="Arial" panose="020B0604020202020204" pitchFamily="34" charset="0"/>
              </a:rPr>
              <a:t> </a:t>
            </a:r>
            <a:r>
              <a:rPr lang="cs-CZ" b="1" dirty="0" err="1" smtClean="0">
                <a:solidFill>
                  <a:srgbClr val="002060"/>
                </a:solidFill>
                <a:latin typeface="Arial" panose="020B0604020202020204" pitchFamily="34" charset="0"/>
                <a:cs typeface="Arial" panose="020B0604020202020204" pitchFamily="34" charset="0"/>
              </a:rPr>
              <a:t>European</a:t>
            </a:r>
            <a:r>
              <a:rPr lang="cs-CZ" b="1" dirty="0" smtClean="0">
                <a:solidFill>
                  <a:srgbClr val="002060"/>
                </a:solidFill>
                <a:latin typeface="Arial" panose="020B0604020202020204" pitchFamily="34" charset="0"/>
                <a:cs typeface="Arial" panose="020B0604020202020204" pitchFamily="34" charset="0"/>
              </a:rPr>
              <a:t> </a:t>
            </a:r>
            <a:r>
              <a:rPr lang="cs-CZ" b="1" dirty="0" err="1" smtClean="0">
                <a:solidFill>
                  <a:srgbClr val="002060"/>
                </a:solidFill>
                <a:latin typeface="Arial" panose="020B0604020202020204" pitchFamily="34" charset="0"/>
                <a:cs typeface="Arial" panose="020B0604020202020204" pitchFamily="34" charset="0"/>
              </a:rPr>
              <a:t>Learning</a:t>
            </a:r>
            <a:r>
              <a:rPr lang="cs-CZ" b="1" dirty="0" smtClean="0">
                <a:solidFill>
                  <a:srgbClr val="002060"/>
                </a:solidFill>
                <a:latin typeface="Arial" panose="020B0604020202020204" pitchFamily="34" charset="0"/>
                <a:cs typeface="Arial" panose="020B0604020202020204" pitchFamily="34" charset="0"/>
              </a:rPr>
              <a:t> </a:t>
            </a:r>
            <a:r>
              <a:rPr lang="cs-CZ" b="1" dirty="0" err="1" smtClean="0">
                <a:solidFill>
                  <a:srgbClr val="002060"/>
                </a:solidFill>
                <a:latin typeface="Arial" panose="020B0604020202020204" pitchFamily="34" charset="0"/>
                <a:cs typeface="Arial" panose="020B0604020202020204" pitchFamily="34" charset="0"/>
              </a:rPr>
              <a:t>Potential</a:t>
            </a:r>
            <a:endParaRPr lang="cs-CZ" b="1" dirty="0" smtClean="0">
              <a:solidFill>
                <a:srgbClr val="002060"/>
              </a:solidFill>
              <a:latin typeface="Arial" panose="020B0604020202020204" pitchFamily="34" charset="0"/>
              <a:cs typeface="Arial" panose="020B0604020202020204" pitchFamily="34" charset="0"/>
            </a:endParaRPr>
          </a:p>
          <a:p>
            <a:pPr marL="45720" indent="0">
              <a:buFont typeface="Arial" panose="020B0604020202020204" pitchFamily="34" charset="0"/>
              <a:buNone/>
              <a:defRPr/>
            </a:pPr>
            <a:r>
              <a:rPr lang="cs-CZ" dirty="0">
                <a:solidFill>
                  <a:srgbClr val="002060"/>
                </a:solidFill>
                <a:latin typeface="Arial" panose="020B0604020202020204" pitchFamily="34" charset="0"/>
                <a:cs typeface="Arial" panose="020B0604020202020204" pitchFamily="34" charset="0"/>
              </a:rPr>
              <a:t>	</a:t>
            </a:r>
            <a:r>
              <a:rPr lang="cs-CZ" dirty="0" smtClean="0">
                <a:solidFill>
                  <a:srgbClr val="002060"/>
                </a:solidFill>
                <a:latin typeface="Arial" panose="020B0604020202020204" pitchFamily="34" charset="0"/>
                <a:cs typeface="Arial" panose="020B0604020202020204" pitchFamily="34" charset="0"/>
              </a:rPr>
              <a:t>	iniciátor: </a:t>
            </a:r>
            <a:r>
              <a:rPr lang="cs-CZ" dirty="0" err="1" smtClean="0">
                <a:solidFill>
                  <a:srgbClr val="002060"/>
                </a:solidFill>
                <a:latin typeface="Arial" panose="020B0604020202020204" pitchFamily="34" charset="0"/>
                <a:cs typeface="Arial" panose="020B0604020202020204" pitchFamily="34" charset="0"/>
              </a:rPr>
              <a:t>Potential</a:t>
            </a:r>
            <a:r>
              <a:rPr lang="cs-CZ" dirty="0" smtClean="0">
                <a:solidFill>
                  <a:srgbClr val="002060"/>
                </a:solidFill>
                <a:latin typeface="Arial" panose="020B0604020202020204" pitchFamily="34" charset="0"/>
                <a:cs typeface="Arial" panose="020B0604020202020204" pitchFamily="34" charset="0"/>
              </a:rPr>
              <a:t>+(NAGC) </a:t>
            </a:r>
            <a:r>
              <a:rPr lang="cs-CZ" dirty="0" smtClean="0">
                <a:solidFill>
                  <a:srgbClr val="C00000"/>
                </a:solidFill>
                <a:latin typeface="Arial" panose="020B0604020202020204" pitchFamily="34" charset="0"/>
                <a:cs typeface="Arial" panose="020B0604020202020204" pitchFamily="34" charset="0"/>
              </a:rPr>
              <a:t>www.potentialplusuk.org </a:t>
            </a:r>
            <a:endParaRPr lang="cs-CZ"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05079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1047</TotalTime>
  <Words>1781</Words>
  <Application>Microsoft Office PowerPoint</Application>
  <PresentationFormat>Širokoúhlá obrazovka</PresentationFormat>
  <Paragraphs>245</Paragraphs>
  <Slides>53</Slides>
  <Notes>2</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53</vt:i4>
      </vt:variant>
    </vt:vector>
  </HeadingPairs>
  <TitlesOfParts>
    <vt:vector size="59" baseType="lpstr">
      <vt:lpstr>Arial</vt:lpstr>
      <vt:lpstr>Calibri</vt:lpstr>
      <vt:lpstr>Calibri Light</vt:lpstr>
      <vt:lpstr>Times New Roman</vt:lpstr>
      <vt:lpstr>Wingdings</vt:lpstr>
      <vt:lpstr>Motiv Office</vt:lpstr>
      <vt:lpstr>7. Konference Společnosti pro talent a nadání /STaN/ 6. listopadu 2017,   Obřadní síň radnice Prahy 13    “Vítejte v Americe?“  Kam směřuje vzdělávání a jak inkluze mění jeho kvalitu.  </vt:lpstr>
      <vt:lpstr>Co ztrácíme, nepodporujeme-li nadané </vt:lpstr>
      <vt:lpstr>Hana Drábková 1924 – 2015 psycholožka, výzkum dědičnosti nadání,  zakladatelka československých poboček ECHA a Mensa</vt:lpstr>
      <vt:lpstr>ECHA se zabývá nadáním v průběhu celého života,  u jedinců zdravých i handicapovaných, nejčastěji ale vývojem dětí. Československá pobočka ECHA (nyní STaN) zahájila svou činnost  jako součást Gerontologické společnosti ČLS</vt:lpstr>
      <vt:lpstr>Úrovně nadání Miraca U.M.Gross: Charakteristiky nadaných Applied Practice for Educators of Gifted and Able Learners, Hava E.Vidergor and Carole Ruth Harris (Eds.) 2015</vt:lpstr>
      <vt:lpstr>  Bloomova taxonomie: 6. hodnocení – umím to zhodnotit a případně změnit k lepšímu  5. syntéza – chápu souvislosti, umím to zase složit - /po zhodnocení vylepšit 4. analýza – vím, z čeho se to skládá, umím to rozebrat, rozumím tomu ----------------- 3. aplikace – vím, jak se to používá 2. porozumění/pochopení – vím, k čemu se to používá 1. znalost/zapamatování – vím, co to je, umím to pojmenovat </vt:lpstr>
      <vt:lpstr>    Společnost pro Talent a Nadání - STaN  je už od svého vzniku před 29 lety součástí mezinárodního dění. Stejně jako zahraniční odborné společnosti, jejichž je členem, sdružuje odborníky, zejména pedagogy a psychology  a také rodiče nadaných dětí.  Zabývá se nadáním ve všech oblastech a souvislostech, u osob všeho věku,  zdravých i handicapovaných, nejčastěji však intelektovým nadáním dětí.     </vt:lpstr>
      <vt:lpstr>Prezentace aplikace PowerPoint</vt:lpstr>
      <vt:lpstr>Zahraniční odborné instituce, jejichž je STaN členem,  nebo se kterými spolupracuje či spolupracoval(a):</vt:lpstr>
      <vt:lpstr>STaN a návštěvy významných zahraničních kolegů v Praze (a v Telči)</vt:lpstr>
      <vt:lpstr>Činnost a zkušenosti STaN</vt:lpstr>
      <vt:lpstr>Prezentace aplikace PowerPoint</vt:lpstr>
      <vt:lpstr>Prezentace aplikace PowerPoint</vt:lpstr>
      <vt:lpstr> 65.Pracovní den STaN 2013, Obřadní síň radnice Prahy 13  Dr. Hava Vidergor, Izrael – zahraniční host, prostřednictvím skype MdCM – Multidimensionální model kurikula:  Příprava dnešních studentů na svět zítřka www.hvgifted.com</vt:lpstr>
      <vt:lpstr>Prezentace aplikace PowerPoint</vt:lpstr>
      <vt:lpstr>Prezentace aplikace PowerPoint</vt:lpstr>
      <vt:lpstr>Prezentace aplikace PowerPoint</vt:lpstr>
      <vt:lpstr>19.WCGTC konference Praha   8.-12.8.2011 ve spolupráci se STaN a CBT www.world-gifted.org   www.talent-nadani.cz   www.cbttravel.cz </vt:lpstr>
      <vt:lpstr>Prezentace aplikace PowerPoint</vt:lpstr>
      <vt:lpstr>Kdo se o vzdělávání nadaných zajímá a proč </vt:lpstr>
      <vt:lpstr>Problémy, které je třeba řešit:</vt:lpstr>
      <vt:lpstr>Matyáš Kosík, student Mensa G, Mimořádné intelektové nadání, období zaměřené na techniku  (v některých oblastech úroveň dospělého experta) –- přednáška pro KDF MFF UK; Od předškolního věku vážné zdravotní problémy; 2014 diagnóza: svalová dystrofie LGMD 2A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Kirsi Tirri , , Sonja Laine , (2017), Ethical Challenges in Inclusive Education:  The Case of Gifted Students, in Chris Forlin , Agnes Gajewski (ed.)  Ethics, Equity, and Inclusive Education  (International Perspectives on Inclusive Education, Volume 9)  Emerald Publishing Limited, pp.239 - 257 </vt:lpstr>
      <vt:lpstr>Prezentace aplikace PowerPoint</vt:lpstr>
      <vt:lpstr>Změna paradigmatu v: excelenci, inovaci, tvořivosti, vzdělávání nadaných  Prof. Taisir Subhi Yamin, ICIE (Mezinárodní centrum inovací ve vzdělávání)  Keynote - přednáška pro 3.mezinárodní konferenci Vzdělávání nadaných    Portorož – Slovinsko, 26.-28.10.2017</vt:lpstr>
      <vt:lpstr>Prezentace aplikace PowerPoint</vt:lpstr>
      <vt:lpstr>Prezentace aplikace PowerPoint</vt:lpstr>
      <vt:lpstr>Prezentace aplikace PowerPoint</vt:lpstr>
      <vt:lpstr>Prezentace aplikace PowerPoint</vt:lpstr>
      <vt:lpstr>Silný skrytý (nezájem) i otevřený (odmítání) odpor k intelektově nadaným a k péči o ně nacházíme zejména:</vt:lpstr>
      <vt:lpstr>Prezentace aplikace PowerPoint</vt:lpstr>
      <vt:lpstr> Holistický – celostní (v souvislostech)  přístup ke vzdělávání</vt:lpstr>
      <vt:lpstr>Prezentace aplikace PowerPoint</vt:lpstr>
      <vt:lpstr>Definice talentu – Gagné (2008)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Eva Vondráková</dc:creator>
  <cp:lastModifiedBy>Eva Vondráková</cp:lastModifiedBy>
  <cp:revision>61</cp:revision>
  <dcterms:created xsi:type="dcterms:W3CDTF">2017-10-20T09:37:50Z</dcterms:created>
  <dcterms:modified xsi:type="dcterms:W3CDTF">2018-03-09T06:24:03Z</dcterms:modified>
</cp:coreProperties>
</file>